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70" r:id="rId4"/>
    <p:sldId id="258" r:id="rId5"/>
    <p:sldId id="259" r:id="rId6"/>
    <p:sldId id="278" r:id="rId7"/>
    <p:sldId id="260" r:id="rId8"/>
    <p:sldId id="271" r:id="rId9"/>
    <p:sldId id="274" r:id="rId10"/>
    <p:sldId id="261" r:id="rId11"/>
    <p:sldId id="262" r:id="rId12"/>
    <p:sldId id="272" r:id="rId13"/>
    <p:sldId id="273" r:id="rId14"/>
    <p:sldId id="275" r:id="rId15"/>
    <p:sldId id="276" r:id="rId16"/>
    <p:sldId id="277" r:id="rId17"/>
    <p:sldId id="263" r:id="rId18"/>
    <p:sldId id="264" r:id="rId19"/>
    <p:sldId id="265" r:id="rId20"/>
    <p:sldId id="266"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0"/>
    <a:srgbClr val="D12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en-US"/>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en-US"/>
          </a:p>
        </p:txBody>
      </p:sp>
      <p:sp>
        <p:nvSpPr>
          <p:cNvPr id="4" name="מציין מיקום של תאריך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מציין מיקום של כותרת תחתונה 4"/>
          <p:cNvSpPr>
            <a:spLocks noGrp="1"/>
          </p:cNvSpPr>
          <p:nvPr>
            <p:ph type="ftr" sz="quarter" idx="11"/>
          </p:nvPr>
        </p:nvSpPr>
        <p:spPr/>
        <p:txBody>
          <a:bodyPr/>
          <a:lstStyle/>
          <a:p>
            <a:endParaRPr lang="en-US" dirty="0"/>
          </a:p>
        </p:txBody>
      </p:sp>
      <p:sp>
        <p:nvSpPr>
          <p:cNvPr id="6" name="מציין מיקום של מספר שקופית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084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של תאריך 3"/>
          <p:cNvSpPr>
            <a:spLocks noGrp="1"/>
          </p:cNvSpPr>
          <p:nvPr>
            <p:ph type="dt" sz="half" idx="10"/>
          </p:nvPr>
        </p:nvSpPr>
        <p:spPr/>
        <p:txBody>
          <a:bodyPr/>
          <a:lstStyle/>
          <a:p>
            <a:fld id="{55C6B4A9-1611-4792-9094-5F34BCA07E0B}" type="datetimeFigureOut">
              <a:rPr lang="en-US" smtClean="0"/>
              <a:t>2/23/2024</a:t>
            </a:fld>
            <a:endParaRPr lang="en-US" dirty="0"/>
          </a:p>
        </p:txBody>
      </p:sp>
      <p:sp>
        <p:nvSpPr>
          <p:cNvPr id="5" name="מציין מיקום של כותרת תחתונה 4"/>
          <p:cNvSpPr>
            <a:spLocks noGrp="1"/>
          </p:cNvSpPr>
          <p:nvPr>
            <p:ph type="ftr" sz="quarter" idx="11"/>
          </p:nvPr>
        </p:nvSpPr>
        <p:spPr/>
        <p:txBody>
          <a:bodyPr/>
          <a:lstStyle/>
          <a:p>
            <a:endParaRPr lang="en-US" dirty="0"/>
          </a:p>
        </p:txBody>
      </p:sp>
      <p:sp>
        <p:nvSpPr>
          <p:cNvPr id="6" name="מציין מיקום של מספר שקופית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74229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של תאריך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מציין מיקום של כותרת תחתונה 4"/>
          <p:cNvSpPr>
            <a:spLocks noGrp="1"/>
          </p:cNvSpPr>
          <p:nvPr>
            <p:ph type="ftr" sz="quarter" idx="11"/>
          </p:nvPr>
        </p:nvSpPr>
        <p:spPr/>
        <p:txBody>
          <a:bodyPr/>
          <a:lstStyle/>
          <a:p>
            <a:endParaRPr lang="en-US" dirty="0"/>
          </a:p>
        </p:txBody>
      </p:sp>
      <p:sp>
        <p:nvSpPr>
          <p:cNvPr id="6" name="מציין מיקום של מספר שקופית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1899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של תאריך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מציין מיקום של כותרת תחתונה 4"/>
          <p:cNvSpPr>
            <a:spLocks noGrp="1"/>
          </p:cNvSpPr>
          <p:nvPr>
            <p:ph type="ftr" sz="quarter" idx="11"/>
          </p:nvPr>
        </p:nvSpPr>
        <p:spPr/>
        <p:txBody>
          <a:bodyPr/>
          <a:lstStyle/>
          <a:p>
            <a:endParaRPr lang="en-US" dirty="0"/>
          </a:p>
        </p:txBody>
      </p:sp>
      <p:sp>
        <p:nvSpPr>
          <p:cNvPr id="6" name="מציין מיקום של מספר שקופית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75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en-US"/>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מציין מיקום של כותרת תחתונה 4"/>
          <p:cNvSpPr>
            <a:spLocks noGrp="1"/>
          </p:cNvSpPr>
          <p:nvPr>
            <p:ph type="ftr" sz="quarter" idx="11"/>
          </p:nvPr>
        </p:nvSpPr>
        <p:spPr/>
        <p:txBody>
          <a:bodyPr/>
          <a:lstStyle/>
          <a:p>
            <a:endParaRPr lang="en-US" dirty="0"/>
          </a:p>
        </p:txBody>
      </p:sp>
      <p:sp>
        <p:nvSpPr>
          <p:cNvPr id="6" name="מציין מיקום של מספר שקופית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22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en-US"/>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5" name="מציין מיקום של תאריך 4"/>
          <p:cNvSpPr>
            <a:spLocks noGrp="1"/>
          </p:cNvSpPr>
          <p:nvPr>
            <p:ph type="dt" sz="half" idx="10"/>
          </p:nvPr>
        </p:nvSpPr>
        <p:spPr/>
        <p:txBody>
          <a:bodyPr/>
          <a:lstStyle/>
          <a:p>
            <a:fld id="{EB712588-04B1-427B-82EE-E8DB90309F08}" type="datetimeFigureOut">
              <a:rPr lang="en-US" smtClean="0"/>
              <a:t>2/23/2024</a:t>
            </a:fld>
            <a:endParaRPr lang="en-US" dirty="0"/>
          </a:p>
        </p:txBody>
      </p:sp>
      <p:sp>
        <p:nvSpPr>
          <p:cNvPr id="6" name="מציין מיקום של כותרת תחתונה 5"/>
          <p:cNvSpPr>
            <a:spLocks noGrp="1"/>
          </p:cNvSpPr>
          <p:nvPr>
            <p:ph type="ftr" sz="quarter" idx="11"/>
          </p:nvPr>
        </p:nvSpPr>
        <p:spPr/>
        <p:txBody>
          <a:bodyPr/>
          <a:lstStyle/>
          <a:p>
            <a:endParaRPr lang="en-US" dirty="0"/>
          </a:p>
        </p:txBody>
      </p:sp>
      <p:sp>
        <p:nvSpPr>
          <p:cNvPr id="7" name="מציין מיקום של מספר שקופית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84257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en-US"/>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7" name="מציין מיקום של תאריך 6"/>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8" name="מציין מיקום של כותרת תחתונה 7"/>
          <p:cNvSpPr>
            <a:spLocks noGrp="1"/>
          </p:cNvSpPr>
          <p:nvPr>
            <p:ph type="ftr" sz="quarter" idx="11"/>
          </p:nvPr>
        </p:nvSpPr>
        <p:spPr/>
        <p:txBody>
          <a:bodyPr/>
          <a:lstStyle/>
          <a:p>
            <a:endParaRPr lang="en-US" dirty="0"/>
          </a:p>
        </p:txBody>
      </p:sp>
      <p:sp>
        <p:nvSpPr>
          <p:cNvPr id="9" name="מציין מיקום של מספר שקופית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2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en-US"/>
          </a:p>
        </p:txBody>
      </p:sp>
      <p:sp>
        <p:nvSpPr>
          <p:cNvPr id="3" name="מציין מיקום של תאריך 2"/>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4" name="מציין מיקום של כותרת תחתונה 3"/>
          <p:cNvSpPr>
            <a:spLocks noGrp="1"/>
          </p:cNvSpPr>
          <p:nvPr>
            <p:ph type="ftr" sz="quarter" idx="11"/>
          </p:nvPr>
        </p:nvSpPr>
        <p:spPr/>
        <p:txBody>
          <a:bodyPr/>
          <a:lstStyle/>
          <a:p>
            <a:endParaRPr lang="en-US" dirty="0"/>
          </a:p>
        </p:txBody>
      </p:sp>
      <p:sp>
        <p:nvSpPr>
          <p:cNvPr id="5" name="מציין מיקום של מספר שקופית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076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3" name="מציין מיקום של כותרת תחתונה 2"/>
          <p:cNvSpPr>
            <a:spLocks noGrp="1"/>
          </p:cNvSpPr>
          <p:nvPr>
            <p:ph type="ftr" sz="quarter" idx="11"/>
          </p:nvPr>
        </p:nvSpPr>
        <p:spPr/>
        <p:txBody>
          <a:bodyPr/>
          <a:lstStyle/>
          <a:p>
            <a:endParaRPr lang="en-US" dirty="0"/>
          </a:p>
        </p:txBody>
      </p:sp>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34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en-US"/>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42A54C80-263E-416B-A8E0-580EDEADCBDC}" type="datetimeFigureOut">
              <a:rPr lang="en-US" smtClean="0"/>
              <a:t>2/23/2024</a:t>
            </a:fld>
            <a:endParaRPr lang="en-US" dirty="0"/>
          </a:p>
        </p:txBody>
      </p:sp>
      <p:sp>
        <p:nvSpPr>
          <p:cNvPr id="6" name="מציין מיקום של כותרת תחתונה 5"/>
          <p:cNvSpPr>
            <a:spLocks noGrp="1"/>
          </p:cNvSpPr>
          <p:nvPr>
            <p:ph type="ftr" sz="quarter" idx="11"/>
          </p:nvPr>
        </p:nvSpPr>
        <p:spPr/>
        <p:txBody>
          <a:bodyPr/>
          <a:lstStyle/>
          <a:p>
            <a:endParaRPr lang="en-US" dirty="0"/>
          </a:p>
        </p:txBody>
      </p:sp>
      <p:sp>
        <p:nvSpPr>
          <p:cNvPr id="7" name="מציין מיקום של מספר שקופית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284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en-US"/>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6" name="מציין מיקום של כותרת תחתונה 5"/>
          <p:cNvSpPr>
            <a:spLocks noGrp="1"/>
          </p:cNvSpPr>
          <p:nvPr>
            <p:ph type="ftr" sz="quarter" idx="11"/>
          </p:nvPr>
        </p:nvSpPr>
        <p:spPr/>
        <p:txBody>
          <a:bodyPr/>
          <a:lstStyle/>
          <a:p>
            <a:endParaRPr lang="en-US" dirty="0"/>
          </a:p>
        </p:txBody>
      </p:sp>
      <p:sp>
        <p:nvSpPr>
          <p:cNvPr id="7" name="מציין מיקום של מספר שקופית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386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en-US"/>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61BEF0D-F0BB-DE4B-95CE-6DB70DBA9567}" type="datetimeFigureOut">
              <a:rPr lang="en-US" smtClean="0"/>
              <a:pPr/>
              <a:t>2/23/2024</a:t>
            </a:fld>
            <a:endParaRPr lang="en-US" dirty="0"/>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dirty="0"/>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5855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2134300" y="651934"/>
            <a:ext cx="7766936" cy="1491191"/>
          </a:xfrm>
        </p:spPr>
        <p:txBody>
          <a:bodyPr>
            <a:normAutofit fontScale="90000"/>
          </a:bodyPr>
          <a:lstStyle/>
          <a:p>
            <a:pPr algn="ctr"/>
            <a:r>
              <a:rPr lang="he-IL" dirty="0" smtClean="0">
                <a:solidFill>
                  <a:srgbClr val="FF9A00"/>
                </a:solidFill>
              </a:rPr>
              <a:t>פרויקט במעבדה בהנדסת חשמל 1א'</a:t>
            </a:r>
            <a:endParaRPr lang="en-US" dirty="0">
              <a:solidFill>
                <a:srgbClr val="FF9A00"/>
              </a:solidFill>
            </a:endParaRPr>
          </a:p>
        </p:txBody>
      </p:sp>
      <p:sp>
        <p:nvSpPr>
          <p:cNvPr id="3" name="כותרת משנה 2"/>
          <p:cNvSpPr>
            <a:spLocks noGrp="1"/>
          </p:cNvSpPr>
          <p:nvPr>
            <p:ph type="subTitle" idx="1"/>
          </p:nvPr>
        </p:nvSpPr>
        <p:spPr>
          <a:xfrm>
            <a:off x="8153399" y="2573337"/>
            <a:ext cx="3495675" cy="2446338"/>
          </a:xfrm>
        </p:spPr>
        <p:txBody>
          <a:bodyPr>
            <a:normAutofit lnSpcReduction="10000"/>
          </a:bodyPr>
          <a:lstStyle/>
          <a:p>
            <a:pPr algn="r"/>
            <a:r>
              <a:rPr lang="he-IL" dirty="0" smtClean="0">
                <a:solidFill>
                  <a:srgbClr val="D1265A"/>
                </a:solidFill>
              </a:rPr>
              <a:t>מגישים :</a:t>
            </a:r>
          </a:p>
          <a:p>
            <a:pPr algn="r"/>
            <a:r>
              <a:rPr lang="he-IL" dirty="0" smtClean="0">
                <a:solidFill>
                  <a:srgbClr val="D1265A"/>
                </a:solidFill>
              </a:rPr>
              <a:t>מוחמד סריס</a:t>
            </a:r>
          </a:p>
          <a:p>
            <a:pPr algn="r"/>
            <a:r>
              <a:rPr lang="he-IL" dirty="0">
                <a:solidFill>
                  <a:srgbClr val="D1265A"/>
                </a:solidFill>
              </a:rPr>
              <a:t>	</a:t>
            </a:r>
            <a:r>
              <a:rPr lang="he-IL" dirty="0" smtClean="0">
                <a:solidFill>
                  <a:srgbClr val="D1265A"/>
                </a:solidFill>
              </a:rPr>
              <a:t>		          ינאל גואנמה </a:t>
            </a:r>
          </a:p>
          <a:p>
            <a:pPr algn="r"/>
            <a:endParaRPr lang="he-IL" dirty="0" smtClean="0">
              <a:solidFill>
                <a:srgbClr val="D1265A"/>
              </a:solidFill>
            </a:endParaRPr>
          </a:p>
          <a:p>
            <a:pPr algn="r"/>
            <a:r>
              <a:rPr lang="he-IL" dirty="0" smtClean="0">
                <a:solidFill>
                  <a:srgbClr val="D1265A"/>
                </a:solidFill>
              </a:rPr>
              <a:t>שם המדריך: אוהד  </a:t>
            </a:r>
            <a:endParaRPr lang="he-IL" dirty="0">
              <a:solidFill>
                <a:srgbClr val="D1265A"/>
              </a:solidFill>
            </a:endParaRPr>
          </a:p>
        </p:txBody>
      </p:sp>
      <p:sp>
        <p:nvSpPr>
          <p:cNvPr id="5" name="TextBox 4"/>
          <p:cNvSpPr txBox="1"/>
          <p:nvPr/>
        </p:nvSpPr>
        <p:spPr>
          <a:xfrm>
            <a:off x="3743325" y="2447925"/>
            <a:ext cx="4410074" cy="769441"/>
          </a:xfrm>
          <a:prstGeom prst="rect">
            <a:avLst/>
          </a:prstGeom>
          <a:noFill/>
        </p:spPr>
        <p:txBody>
          <a:bodyPr wrap="square" rtlCol="0">
            <a:spAutoFit/>
          </a:bodyPr>
          <a:lstStyle/>
          <a:p>
            <a:pPr algn="ctr"/>
            <a:r>
              <a:rPr lang="he-IL" sz="4400" b="1" dirty="0" smtClean="0">
                <a:solidFill>
                  <a:srgbClr val="FF9A00"/>
                </a:solidFill>
                <a:cs typeface="+mj-cs"/>
              </a:rPr>
              <a:t>כדורגל שולחן </a:t>
            </a:r>
            <a:endParaRPr lang="en-US" sz="4400" b="1" dirty="0">
              <a:solidFill>
                <a:srgbClr val="FF9A00"/>
              </a:solidFill>
              <a:cs typeface="+mj-cs"/>
            </a:endParaRPr>
          </a:p>
        </p:txBody>
      </p:sp>
    </p:spTree>
    <p:extLst>
      <p:ext uri="{BB962C8B-B14F-4D97-AF65-F5344CB8AC3E}">
        <p14:creationId xmlns:p14="http://schemas.microsoft.com/office/powerpoint/2010/main" val="131494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76300" y="393700"/>
            <a:ext cx="10515600" cy="1196975"/>
          </a:xfrm>
        </p:spPr>
        <p:txBody>
          <a:bodyPr>
            <a:normAutofit/>
          </a:bodyPr>
          <a:lstStyle/>
          <a:p>
            <a:r>
              <a:rPr lang="he-IL" dirty="0" smtClean="0">
                <a:solidFill>
                  <a:srgbClr val="FF9A00"/>
                </a:solidFill>
              </a:rPr>
              <a:t>סכמת מלבנים יותר מפורטת </a:t>
            </a:r>
            <a:endParaRPr lang="en-US" dirty="0">
              <a:solidFill>
                <a:srgbClr val="FF9A00"/>
              </a:solidFill>
            </a:endParaRPr>
          </a:p>
        </p:txBody>
      </p:sp>
      <p:pic>
        <p:nvPicPr>
          <p:cNvPr id="5" name="תמונה 4"/>
          <p:cNvPicPr>
            <a:picLocks noChangeAspect="1"/>
          </p:cNvPicPr>
          <p:nvPr/>
        </p:nvPicPr>
        <p:blipFill>
          <a:blip r:embed="rId3"/>
          <a:stretch>
            <a:fillRect/>
          </a:stretch>
        </p:blipFill>
        <p:spPr>
          <a:xfrm>
            <a:off x="1444140" y="1719263"/>
            <a:ext cx="8808420" cy="5012599"/>
          </a:xfrm>
          <a:prstGeom prst="rect">
            <a:avLst/>
          </a:prstGeom>
        </p:spPr>
      </p:pic>
    </p:spTree>
    <p:extLst>
      <p:ext uri="{BB962C8B-B14F-4D97-AF65-F5344CB8AC3E}">
        <p14:creationId xmlns:p14="http://schemas.microsoft.com/office/powerpoint/2010/main" val="480294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r"/>
            <a:r>
              <a:rPr lang="he-IL" dirty="0">
                <a:solidFill>
                  <a:srgbClr val="FF9A00"/>
                </a:solidFill>
              </a:rPr>
              <a:t>שרטוט הירארכיה עליונה</a:t>
            </a:r>
            <a:r>
              <a:rPr lang="he-IL" dirty="0"/>
              <a:t/>
            </a:r>
            <a:br>
              <a:rPr lang="he-IL" dirty="0"/>
            </a:br>
            <a:r>
              <a:rPr lang="he-IL" dirty="0"/>
              <a:t/>
            </a:r>
            <a:br>
              <a:rPr lang="he-IL" dirty="0"/>
            </a:br>
            <a:endParaRPr lang="en-US" dirty="0"/>
          </a:p>
        </p:txBody>
      </p:sp>
      <p:pic>
        <p:nvPicPr>
          <p:cNvPr id="4" name="תמונה 3"/>
          <p:cNvPicPr>
            <a:picLocks noChangeAspect="1"/>
          </p:cNvPicPr>
          <p:nvPr/>
        </p:nvPicPr>
        <p:blipFill>
          <a:blip r:embed="rId3"/>
          <a:stretch>
            <a:fillRect/>
          </a:stretch>
        </p:blipFill>
        <p:spPr>
          <a:xfrm>
            <a:off x="139789" y="896983"/>
            <a:ext cx="6933486" cy="5854097"/>
          </a:xfrm>
          <a:prstGeom prst="rect">
            <a:avLst/>
          </a:prstGeom>
        </p:spPr>
      </p:pic>
      <p:sp>
        <p:nvSpPr>
          <p:cNvPr id="5" name="TextBox 4"/>
          <p:cNvSpPr txBox="1"/>
          <p:nvPr/>
        </p:nvSpPr>
        <p:spPr>
          <a:xfrm>
            <a:off x="3796937" y="5111931"/>
            <a:ext cx="1410789" cy="923330"/>
          </a:xfrm>
          <a:prstGeom prst="rect">
            <a:avLst/>
          </a:prstGeom>
          <a:solidFill>
            <a:srgbClr val="FF9A00"/>
          </a:solidFill>
        </p:spPr>
        <p:txBody>
          <a:bodyPr wrap="square" rtlCol="0">
            <a:spAutoFit/>
          </a:bodyPr>
          <a:lstStyle/>
          <a:p>
            <a:r>
              <a:rPr lang="en-US" dirty="0">
                <a:solidFill>
                  <a:srgbClr val="D1265A"/>
                </a:solidFill>
              </a:rPr>
              <a:t>Ball movement and drawing</a:t>
            </a:r>
          </a:p>
        </p:txBody>
      </p:sp>
    </p:spTree>
    <p:extLst>
      <p:ext uri="{BB962C8B-B14F-4D97-AF65-F5344CB8AC3E}">
        <p14:creationId xmlns:p14="http://schemas.microsoft.com/office/powerpoint/2010/main" val="481202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2" name="תמונה 1"/>
          <p:cNvPicPr>
            <a:picLocks noChangeAspect="1"/>
          </p:cNvPicPr>
          <p:nvPr/>
        </p:nvPicPr>
        <p:blipFill>
          <a:blip r:embed="rId3"/>
          <a:stretch>
            <a:fillRect/>
          </a:stretch>
        </p:blipFill>
        <p:spPr>
          <a:xfrm>
            <a:off x="1000831" y="869489"/>
            <a:ext cx="10008148" cy="5260801"/>
          </a:xfrm>
          <a:prstGeom prst="rect">
            <a:avLst/>
          </a:prstGeom>
        </p:spPr>
      </p:pic>
      <p:sp>
        <p:nvSpPr>
          <p:cNvPr id="3" name="TextBox 2"/>
          <p:cNvSpPr txBox="1"/>
          <p:nvPr/>
        </p:nvSpPr>
        <p:spPr>
          <a:xfrm>
            <a:off x="8364583" y="4578259"/>
            <a:ext cx="1166948" cy="646331"/>
          </a:xfrm>
          <a:prstGeom prst="rect">
            <a:avLst/>
          </a:prstGeom>
          <a:solidFill>
            <a:srgbClr val="FF9A00"/>
          </a:solidFill>
        </p:spPr>
        <p:txBody>
          <a:bodyPr wrap="square" rtlCol="0">
            <a:spAutoFit/>
          </a:bodyPr>
          <a:lstStyle/>
          <a:p>
            <a:r>
              <a:rPr lang="en-US" dirty="0" smtClean="0">
                <a:solidFill>
                  <a:srgbClr val="D1265A"/>
                </a:solidFill>
              </a:rPr>
              <a:t>Drawing the game </a:t>
            </a:r>
            <a:endParaRPr lang="en-US" dirty="0">
              <a:solidFill>
                <a:srgbClr val="D1265A"/>
              </a:solidFill>
            </a:endParaRPr>
          </a:p>
        </p:txBody>
      </p:sp>
    </p:spTree>
    <p:extLst>
      <p:ext uri="{BB962C8B-B14F-4D97-AF65-F5344CB8AC3E}">
        <p14:creationId xmlns:p14="http://schemas.microsoft.com/office/powerpoint/2010/main" val="3082230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2" name="תמונה 1"/>
          <p:cNvPicPr>
            <a:picLocks noChangeAspect="1"/>
          </p:cNvPicPr>
          <p:nvPr/>
        </p:nvPicPr>
        <p:blipFill>
          <a:blip r:embed="rId3"/>
          <a:stretch>
            <a:fillRect/>
          </a:stretch>
        </p:blipFill>
        <p:spPr>
          <a:xfrm>
            <a:off x="0" y="0"/>
            <a:ext cx="11772900" cy="3518926"/>
          </a:xfrm>
          <a:prstGeom prst="rect">
            <a:avLst/>
          </a:prstGeom>
        </p:spPr>
      </p:pic>
      <p:pic>
        <p:nvPicPr>
          <p:cNvPr id="11" name="תמונה 10"/>
          <p:cNvPicPr>
            <a:picLocks noChangeAspect="1"/>
          </p:cNvPicPr>
          <p:nvPr/>
        </p:nvPicPr>
        <p:blipFill>
          <a:blip r:embed="rId4"/>
          <a:stretch>
            <a:fillRect/>
          </a:stretch>
        </p:blipFill>
        <p:spPr>
          <a:xfrm>
            <a:off x="0" y="3508944"/>
            <a:ext cx="8892039" cy="3349056"/>
          </a:xfrm>
          <a:prstGeom prst="rect">
            <a:avLst/>
          </a:prstGeom>
        </p:spPr>
      </p:pic>
      <p:sp>
        <p:nvSpPr>
          <p:cNvPr id="12" name="TextBox 11"/>
          <p:cNvSpPr txBox="1"/>
          <p:nvPr/>
        </p:nvSpPr>
        <p:spPr>
          <a:xfrm>
            <a:off x="7105650" y="5600700"/>
            <a:ext cx="1571625" cy="646331"/>
          </a:xfrm>
          <a:prstGeom prst="rect">
            <a:avLst/>
          </a:prstGeom>
          <a:solidFill>
            <a:srgbClr val="FF9A00"/>
          </a:solidFill>
        </p:spPr>
        <p:txBody>
          <a:bodyPr wrap="square" rtlCol="0">
            <a:spAutoFit/>
          </a:bodyPr>
          <a:lstStyle/>
          <a:p>
            <a:pPr algn="ctr"/>
            <a:r>
              <a:rPr lang="en-US" dirty="0" smtClean="0">
                <a:solidFill>
                  <a:srgbClr val="D1265A"/>
                </a:solidFill>
              </a:rPr>
              <a:t>Portal and ball detect</a:t>
            </a:r>
            <a:endParaRPr lang="en-US" dirty="0">
              <a:solidFill>
                <a:srgbClr val="D1265A"/>
              </a:solidFill>
            </a:endParaRPr>
          </a:p>
        </p:txBody>
      </p:sp>
      <p:sp>
        <p:nvSpPr>
          <p:cNvPr id="13" name="TextBox 12"/>
          <p:cNvSpPr txBox="1"/>
          <p:nvPr/>
        </p:nvSpPr>
        <p:spPr>
          <a:xfrm>
            <a:off x="10048875" y="3185778"/>
            <a:ext cx="1685925" cy="646331"/>
          </a:xfrm>
          <a:prstGeom prst="rect">
            <a:avLst/>
          </a:prstGeom>
          <a:solidFill>
            <a:srgbClr val="FF9A00"/>
          </a:solidFill>
        </p:spPr>
        <p:txBody>
          <a:bodyPr wrap="square" rtlCol="0">
            <a:spAutoFit/>
          </a:bodyPr>
          <a:lstStyle/>
          <a:p>
            <a:r>
              <a:rPr lang="en-US" dirty="0" smtClean="0">
                <a:solidFill>
                  <a:srgbClr val="D1265A"/>
                </a:solidFill>
              </a:rPr>
              <a:t>Score Drawing &amp; Updating</a:t>
            </a:r>
            <a:endParaRPr lang="en-US" dirty="0">
              <a:solidFill>
                <a:srgbClr val="D1265A"/>
              </a:solidFill>
            </a:endParaRPr>
          </a:p>
        </p:txBody>
      </p:sp>
    </p:spTree>
    <p:extLst>
      <p:ext uri="{BB962C8B-B14F-4D97-AF65-F5344CB8AC3E}">
        <p14:creationId xmlns:p14="http://schemas.microsoft.com/office/powerpoint/2010/main" val="536994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3" name="תמונה 2"/>
          <p:cNvPicPr>
            <a:picLocks noChangeAspect="1"/>
          </p:cNvPicPr>
          <p:nvPr/>
        </p:nvPicPr>
        <p:blipFill>
          <a:blip r:embed="rId3"/>
          <a:stretch>
            <a:fillRect/>
          </a:stretch>
        </p:blipFill>
        <p:spPr>
          <a:xfrm>
            <a:off x="0" y="1"/>
            <a:ext cx="8772525" cy="4115162"/>
          </a:xfrm>
          <a:prstGeom prst="rect">
            <a:avLst/>
          </a:prstGeom>
        </p:spPr>
      </p:pic>
      <p:sp>
        <p:nvSpPr>
          <p:cNvPr id="12" name="TextBox 11"/>
          <p:cNvSpPr txBox="1"/>
          <p:nvPr/>
        </p:nvSpPr>
        <p:spPr>
          <a:xfrm>
            <a:off x="3912958" y="1179694"/>
            <a:ext cx="1468667" cy="923330"/>
          </a:xfrm>
          <a:prstGeom prst="rect">
            <a:avLst/>
          </a:prstGeom>
          <a:solidFill>
            <a:srgbClr val="FF9A00"/>
          </a:solidFill>
        </p:spPr>
        <p:txBody>
          <a:bodyPr wrap="square" rtlCol="0">
            <a:spAutoFit/>
          </a:bodyPr>
          <a:lstStyle/>
          <a:p>
            <a:pPr algn="ctr"/>
            <a:r>
              <a:rPr lang="en-US" dirty="0" smtClean="0">
                <a:solidFill>
                  <a:srgbClr val="D1265A"/>
                </a:solidFill>
              </a:rPr>
              <a:t>Players movement &amp; position</a:t>
            </a:r>
            <a:endParaRPr lang="en-US" dirty="0">
              <a:solidFill>
                <a:srgbClr val="D1265A"/>
              </a:solidFill>
            </a:endParaRPr>
          </a:p>
        </p:txBody>
      </p:sp>
      <p:pic>
        <p:nvPicPr>
          <p:cNvPr id="5" name="תמונה 4"/>
          <p:cNvPicPr>
            <a:picLocks noChangeAspect="1"/>
          </p:cNvPicPr>
          <p:nvPr/>
        </p:nvPicPr>
        <p:blipFill>
          <a:blip r:embed="rId4"/>
          <a:stretch>
            <a:fillRect/>
          </a:stretch>
        </p:blipFill>
        <p:spPr>
          <a:xfrm>
            <a:off x="4995376" y="4009833"/>
            <a:ext cx="6963747" cy="2743583"/>
          </a:xfrm>
          <a:prstGeom prst="rect">
            <a:avLst/>
          </a:prstGeom>
        </p:spPr>
      </p:pic>
      <p:sp>
        <p:nvSpPr>
          <p:cNvPr id="10" name="TextBox 9"/>
          <p:cNvSpPr txBox="1"/>
          <p:nvPr/>
        </p:nvSpPr>
        <p:spPr>
          <a:xfrm>
            <a:off x="3312883" y="4659567"/>
            <a:ext cx="1468667" cy="369332"/>
          </a:xfrm>
          <a:prstGeom prst="rect">
            <a:avLst/>
          </a:prstGeom>
          <a:solidFill>
            <a:srgbClr val="FF9A00"/>
          </a:solidFill>
        </p:spPr>
        <p:txBody>
          <a:bodyPr wrap="square" rtlCol="0">
            <a:spAutoFit/>
          </a:bodyPr>
          <a:lstStyle/>
          <a:p>
            <a:pPr algn="ctr"/>
            <a:r>
              <a:rPr lang="en-US" dirty="0" smtClean="0">
                <a:solidFill>
                  <a:srgbClr val="D1265A"/>
                </a:solidFill>
              </a:rPr>
              <a:t>KBD</a:t>
            </a:r>
            <a:endParaRPr lang="en-US" dirty="0">
              <a:solidFill>
                <a:srgbClr val="D1265A"/>
              </a:solidFill>
            </a:endParaRPr>
          </a:p>
        </p:txBody>
      </p:sp>
    </p:spTree>
    <p:extLst>
      <p:ext uri="{BB962C8B-B14F-4D97-AF65-F5344CB8AC3E}">
        <p14:creationId xmlns:p14="http://schemas.microsoft.com/office/powerpoint/2010/main" val="2870409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2" name="תמונה 1"/>
          <p:cNvPicPr>
            <a:picLocks noChangeAspect="1"/>
          </p:cNvPicPr>
          <p:nvPr/>
        </p:nvPicPr>
        <p:blipFill>
          <a:blip r:embed="rId3"/>
          <a:stretch>
            <a:fillRect/>
          </a:stretch>
        </p:blipFill>
        <p:spPr>
          <a:xfrm>
            <a:off x="0" y="0"/>
            <a:ext cx="5608222" cy="3274962"/>
          </a:xfrm>
          <a:prstGeom prst="rect">
            <a:avLst/>
          </a:prstGeom>
        </p:spPr>
      </p:pic>
      <p:sp>
        <p:nvSpPr>
          <p:cNvPr id="10" name="TextBox 9"/>
          <p:cNvSpPr txBox="1"/>
          <p:nvPr/>
        </p:nvSpPr>
        <p:spPr>
          <a:xfrm>
            <a:off x="503008" y="2371867"/>
            <a:ext cx="1468667" cy="369332"/>
          </a:xfrm>
          <a:prstGeom prst="rect">
            <a:avLst/>
          </a:prstGeom>
          <a:solidFill>
            <a:srgbClr val="FF9A00"/>
          </a:solidFill>
        </p:spPr>
        <p:txBody>
          <a:bodyPr wrap="square" rtlCol="0">
            <a:spAutoFit/>
          </a:bodyPr>
          <a:lstStyle/>
          <a:p>
            <a:pPr algn="ctr"/>
            <a:r>
              <a:rPr lang="en-US" dirty="0" smtClean="0">
                <a:solidFill>
                  <a:srgbClr val="D1265A"/>
                </a:solidFill>
              </a:rPr>
              <a:t>Sound Unit</a:t>
            </a:r>
            <a:endParaRPr lang="en-US" dirty="0">
              <a:solidFill>
                <a:srgbClr val="D1265A"/>
              </a:solidFill>
            </a:endParaRPr>
          </a:p>
        </p:txBody>
      </p:sp>
      <p:pic>
        <p:nvPicPr>
          <p:cNvPr id="4" name="תמונה 3"/>
          <p:cNvPicPr>
            <a:picLocks noChangeAspect="1"/>
          </p:cNvPicPr>
          <p:nvPr/>
        </p:nvPicPr>
        <p:blipFill>
          <a:blip r:embed="rId4"/>
          <a:stretch>
            <a:fillRect/>
          </a:stretch>
        </p:blipFill>
        <p:spPr>
          <a:xfrm>
            <a:off x="7219950" y="0"/>
            <a:ext cx="4596101" cy="6698686"/>
          </a:xfrm>
          <a:prstGeom prst="rect">
            <a:avLst/>
          </a:prstGeom>
        </p:spPr>
      </p:pic>
      <p:sp>
        <p:nvSpPr>
          <p:cNvPr id="12" name="TextBox 11"/>
          <p:cNvSpPr txBox="1"/>
          <p:nvPr/>
        </p:nvSpPr>
        <p:spPr>
          <a:xfrm>
            <a:off x="6579958" y="1268149"/>
            <a:ext cx="1468667" cy="369332"/>
          </a:xfrm>
          <a:prstGeom prst="rect">
            <a:avLst/>
          </a:prstGeom>
          <a:solidFill>
            <a:srgbClr val="FF9A00"/>
          </a:solidFill>
        </p:spPr>
        <p:txBody>
          <a:bodyPr wrap="square" rtlCol="0">
            <a:spAutoFit/>
          </a:bodyPr>
          <a:lstStyle/>
          <a:p>
            <a:pPr algn="ctr"/>
            <a:r>
              <a:rPr lang="en-US" dirty="0" smtClean="0">
                <a:solidFill>
                  <a:srgbClr val="D1265A"/>
                </a:solidFill>
              </a:rPr>
              <a:t>Enemy Team</a:t>
            </a:r>
            <a:endParaRPr lang="en-US" dirty="0">
              <a:solidFill>
                <a:srgbClr val="D1265A"/>
              </a:solidFill>
            </a:endParaRPr>
          </a:p>
        </p:txBody>
      </p:sp>
      <p:pic>
        <p:nvPicPr>
          <p:cNvPr id="6" name="תמונה 5"/>
          <p:cNvPicPr>
            <a:picLocks noChangeAspect="1"/>
          </p:cNvPicPr>
          <p:nvPr/>
        </p:nvPicPr>
        <p:blipFill>
          <a:blip r:embed="rId5"/>
          <a:stretch>
            <a:fillRect/>
          </a:stretch>
        </p:blipFill>
        <p:spPr>
          <a:xfrm>
            <a:off x="0" y="3406785"/>
            <a:ext cx="4286848" cy="3412561"/>
          </a:xfrm>
          <a:prstGeom prst="rect">
            <a:avLst/>
          </a:prstGeom>
        </p:spPr>
      </p:pic>
      <p:sp>
        <p:nvSpPr>
          <p:cNvPr id="9" name="TextBox 8"/>
          <p:cNvSpPr txBox="1"/>
          <p:nvPr/>
        </p:nvSpPr>
        <p:spPr>
          <a:xfrm>
            <a:off x="3906034" y="5113065"/>
            <a:ext cx="1468667" cy="369332"/>
          </a:xfrm>
          <a:prstGeom prst="rect">
            <a:avLst/>
          </a:prstGeom>
          <a:solidFill>
            <a:srgbClr val="FF9A00"/>
          </a:solidFill>
        </p:spPr>
        <p:txBody>
          <a:bodyPr wrap="square" rtlCol="0">
            <a:spAutoFit/>
          </a:bodyPr>
          <a:lstStyle/>
          <a:p>
            <a:pPr algn="ctr"/>
            <a:r>
              <a:rPr lang="en-US" dirty="0" smtClean="0">
                <a:solidFill>
                  <a:srgbClr val="D1265A"/>
                </a:solidFill>
              </a:rPr>
              <a:t>Our Team</a:t>
            </a:r>
            <a:endParaRPr lang="en-US" dirty="0">
              <a:solidFill>
                <a:srgbClr val="D1265A"/>
              </a:solidFill>
            </a:endParaRPr>
          </a:p>
        </p:txBody>
      </p:sp>
    </p:spTree>
    <p:extLst>
      <p:ext uri="{BB962C8B-B14F-4D97-AF65-F5344CB8AC3E}">
        <p14:creationId xmlns:p14="http://schemas.microsoft.com/office/powerpoint/2010/main" val="3137141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3" name="תמונה 2"/>
          <p:cNvPicPr>
            <a:picLocks noChangeAspect="1"/>
          </p:cNvPicPr>
          <p:nvPr/>
        </p:nvPicPr>
        <p:blipFill>
          <a:blip r:embed="rId3"/>
          <a:stretch>
            <a:fillRect/>
          </a:stretch>
        </p:blipFill>
        <p:spPr>
          <a:xfrm>
            <a:off x="532935" y="511592"/>
            <a:ext cx="8667836" cy="5612983"/>
          </a:xfrm>
          <a:prstGeom prst="rect">
            <a:avLst/>
          </a:prstGeom>
        </p:spPr>
      </p:pic>
      <p:sp>
        <p:nvSpPr>
          <p:cNvPr id="12" name="TextBox 11"/>
          <p:cNvSpPr txBox="1"/>
          <p:nvPr/>
        </p:nvSpPr>
        <p:spPr>
          <a:xfrm>
            <a:off x="8561158" y="4963893"/>
            <a:ext cx="1468667" cy="646331"/>
          </a:xfrm>
          <a:prstGeom prst="rect">
            <a:avLst/>
          </a:prstGeom>
          <a:solidFill>
            <a:srgbClr val="FF9A00"/>
          </a:solidFill>
        </p:spPr>
        <p:txBody>
          <a:bodyPr wrap="square" rtlCol="0">
            <a:spAutoFit/>
          </a:bodyPr>
          <a:lstStyle/>
          <a:p>
            <a:pPr algn="ctr"/>
            <a:r>
              <a:rPr lang="en-US" dirty="0" smtClean="0">
                <a:solidFill>
                  <a:srgbClr val="D1265A"/>
                </a:solidFill>
              </a:rPr>
              <a:t>Game Controlling </a:t>
            </a:r>
            <a:endParaRPr lang="en-US" dirty="0">
              <a:solidFill>
                <a:srgbClr val="D1265A"/>
              </a:solidFill>
            </a:endParaRPr>
          </a:p>
        </p:txBody>
      </p:sp>
    </p:spTree>
    <p:extLst>
      <p:ext uri="{BB962C8B-B14F-4D97-AF65-F5344CB8AC3E}">
        <p14:creationId xmlns:p14="http://schemas.microsoft.com/office/powerpoint/2010/main" val="1145580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93700"/>
            <a:ext cx="10515600" cy="1325563"/>
          </a:xfrm>
        </p:spPr>
        <p:txBody>
          <a:bodyPr>
            <a:normAutofit fontScale="90000"/>
          </a:bodyPr>
          <a:lstStyle/>
          <a:p>
            <a:r>
              <a:rPr lang="he-IL" dirty="0">
                <a:solidFill>
                  <a:srgbClr val="FF9A00"/>
                </a:solidFill>
              </a:rPr>
              <a:t/>
            </a:r>
            <a:br>
              <a:rPr lang="he-IL" dirty="0">
                <a:solidFill>
                  <a:srgbClr val="FF9A00"/>
                </a:solidFill>
              </a:rPr>
            </a:br>
            <a:r>
              <a:rPr lang="he-IL" dirty="0" smtClean="0">
                <a:solidFill>
                  <a:srgbClr val="FF9A00"/>
                </a:solidFill>
              </a:rPr>
              <a:t>תיאור מודול ראשון</a:t>
            </a:r>
            <a:r>
              <a:rPr lang="en-US" dirty="0" smtClean="0">
                <a:solidFill>
                  <a:srgbClr val="FF9A00"/>
                </a:solidFill>
              </a:rPr>
              <a:t>  </a:t>
            </a:r>
            <a:r>
              <a:rPr lang="he-IL" dirty="0" smtClean="0">
                <a:solidFill>
                  <a:srgbClr val="FF9A00"/>
                </a:solidFill>
              </a:rPr>
              <a:t>- </a:t>
            </a:r>
            <a:r>
              <a:rPr lang="en-US" dirty="0" smtClean="0">
                <a:solidFill>
                  <a:srgbClr val="FF9A00"/>
                </a:solidFill>
              </a:rPr>
              <a:t>Player movement and position</a:t>
            </a:r>
            <a:r>
              <a:rPr lang="he-IL" dirty="0">
                <a:solidFill>
                  <a:srgbClr val="FF9A00"/>
                </a:solidFill>
              </a:rPr>
              <a:t/>
            </a:r>
            <a:br>
              <a:rPr lang="he-IL" dirty="0">
                <a:solidFill>
                  <a:srgbClr val="FF9A00"/>
                </a:solidFill>
              </a:rPr>
            </a:br>
            <a:endParaRPr lang="en-US" dirty="0">
              <a:solidFill>
                <a:srgbClr val="FF9A00"/>
              </a:solidFill>
            </a:endParaRPr>
          </a:p>
        </p:txBody>
      </p:sp>
      <p:sp>
        <p:nvSpPr>
          <p:cNvPr id="3" name="מציין מיקום תוכן 2"/>
          <p:cNvSpPr>
            <a:spLocks noGrp="1"/>
          </p:cNvSpPr>
          <p:nvPr>
            <p:ph idx="1"/>
          </p:nvPr>
        </p:nvSpPr>
        <p:spPr>
          <a:xfrm>
            <a:off x="838200" y="1854200"/>
            <a:ext cx="10515600" cy="4351338"/>
          </a:xfrm>
        </p:spPr>
        <p:txBody>
          <a:bodyPr>
            <a:normAutofit/>
          </a:bodyPr>
          <a:lstStyle/>
          <a:p>
            <a:r>
              <a:rPr lang="en-US" sz="2000" b="1" dirty="0" err="1" smtClean="0">
                <a:solidFill>
                  <a:schemeClr val="bg1"/>
                </a:solidFill>
              </a:rPr>
              <a:t>PlayerMove</a:t>
            </a:r>
            <a:endParaRPr lang="en-US" sz="2000" b="1" dirty="0" smtClean="0">
              <a:solidFill>
                <a:schemeClr val="bg1"/>
              </a:solidFill>
            </a:endParaRPr>
          </a:p>
          <a:p>
            <a:r>
              <a:rPr lang="he-IL" sz="2000" dirty="0" smtClean="0">
                <a:solidFill>
                  <a:srgbClr val="FF9A00"/>
                </a:solidFill>
              </a:rPr>
              <a:t>במודול הזה שולטים על התנועה של השחקנים בכיוון מעלה מטה.</a:t>
            </a:r>
          </a:p>
          <a:p>
            <a:pPr marL="0" indent="0">
              <a:buNone/>
            </a:pPr>
            <a:endParaRPr lang="he-IL" sz="2000" dirty="0">
              <a:solidFill>
                <a:srgbClr val="FF9A00"/>
              </a:solidFill>
            </a:endParaRPr>
          </a:p>
          <a:p>
            <a:r>
              <a:rPr lang="en-US" sz="2000" b="1" dirty="0" err="1" smtClean="0">
                <a:solidFill>
                  <a:schemeClr val="bg1"/>
                </a:solidFill>
              </a:rPr>
              <a:t>PlayersPosition</a:t>
            </a:r>
            <a:endParaRPr lang="en-US" sz="2000" b="1" dirty="0" smtClean="0">
              <a:solidFill>
                <a:schemeClr val="bg1"/>
              </a:solidFill>
            </a:endParaRPr>
          </a:p>
          <a:p>
            <a:r>
              <a:rPr lang="he-IL" sz="2000" dirty="0" smtClean="0">
                <a:solidFill>
                  <a:srgbClr val="FFC000"/>
                </a:solidFill>
              </a:rPr>
              <a:t>במודול הזה שולטים בסיבוב של השחקנים של הקבוצה שלנו.(בכיוון השעון/נגד כיוון השעון)</a:t>
            </a:r>
          </a:p>
          <a:p>
            <a:pPr marL="0" indent="0">
              <a:buNone/>
            </a:pPr>
            <a:r>
              <a:rPr lang="he-IL" sz="2000" dirty="0" smtClean="0">
                <a:solidFill>
                  <a:srgbClr val="FF9A00"/>
                </a:solidFill>
              </a:rPr>
              <a:t> </a:t>
            </a:r>
            <a:endParaRPr lang="en-US" sz="2000" dirty="0">
              <a:solidFill>
                <a:srgbClr val="FF9A00"/>
              </a:solidFill>
            </a:endParaRPr>
          </a:p>
        </p:txBody>
      </p:sp>
    </p:spTree>
    <p:extLst>
      <p:ext uri="{BB962C8B-B14F-4D97-AF65-F5344CB8AC3E}">
        <p14:creationId xmlns:p14="http://schemas.microsoft.com/office/powerpoint/2010/main" val="3849216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r" rtl="1"/>
            <a:r>
              <a:rPr lang="he-IL" dirty="0">
                <a:solidFill>
                  <a:srgbClr val="FF9A00"/>
                </a:solidFill>
              </a:rPr>
              <a:t>תיאור מכונת המצבים או האלגוריתם</a:t>
            </a:r>
            <a:br>
              <a:rPr lang="he-IL" dirty="0">
                <a:solidFill>
                  <a:srgbClr val="FF9A00"/>
                </a:solidFill>
              </a:rPr>
            </a:br>
            <a:r>
              <a:rPr lang="he-IL" dirty="0">
                <a:solidFill>
                  <a:srgbClr val="FF9A00"/>
                </a:solidFill>
              </a:rPr>
              <a:t/>
            </a:r>
            <a:br>
              <a:rPr lang="he-IL" dirty="0">
                <a:solidFill>
                  <a:srgbClr val="FF9A00"/>
                </a:solidFill>
              </a:rPr>
            </a:br>
            <a:endParaRPr lang="en-US" dirty="0">
              <a:solidFill>
                <a:srgbClr val="FF9A00"/>
              </a:solidFill>
            </a:endParaRPr>
          </a:p>
        </p:txBody>
      </p:sp>
      <p:sp>
        <p:nvSpPr>
          <p:cNvPr id="3" name="מציין מיקום תוכן 2"/>
          <p:cNvSpPr>
            <a:spLocks noGrp="1"/>
          </p:cNvSpPr>
          <p:nvPr>
            <p:ph idx="1"/>
          </p:nvPr>
        </p:nvSpPr>
        <p:spPr/>
        <p:txBody>
          <a:bodyPr>
            <a:normAutofit fontScale="92500" lnSpcReduction="10000"/>
          </a:bodyPr>
          <a:lstStyle/>
          <a:p>
            <a:r>
              <a:rPr lang="en-US" b="1" dirty="0" err="1" smtClean="0">
                <a:solidFill>
                  <a:schemeClr val="bg1"/>
                </a:solidFill>
              </a:rPr>
              <a:t>PlayerMove</a:t>
            </a:r>
            <a:endParaRPr lang="he-IL" b="1" dirty="0" smtClean="0">
              <a:solidFill>
                <a:schemeClr val="bg1"/>
              </a:solidFill>
            </a:endParaRPr>
          </a:p>
          <a:p>
            <a:r>
              <a:rPr lang="he-IL" dirty="0" smtClean="0">
                <a:solidFill>
                  <a:srgbClr val="FFC000"/>
                </a:solidFill>
              </a:rPr>
              <a:t>המודול הזה מקבל את המקשים מהמקלדת (</a:t>
            </a:r>
            <a:r>
              <a:rPr lang="en-US" dirty="0" smtClean="0">
                <a:solidFill>
                  <a:srgbClr val="FFC000"/>
                </a:solidFill>
              </a:rPr>
              <a:t>KeyPad,Key8Pressed,KeyValid</a:t>
            </a:r>
            <a:r>
              <a:rPr lang="ar-SA" dirty="0" smtClean="0">
                <a:solidFill>
                  <a:srgbClr val="FFC000"/>
                </a:solidFill>
              </a:rPr>
              <a:t>)</a:t>
            </a:r>
            <a:r>
              <a:rPr lang="he-IL" dirty="0" smtClean="0">
                <a:solidFill>
                  <a:srgbClr val="FFC000"/>
                </a:solidFill>
              </a:rPr>
              <a:t>, מקבל גם את המיקום של הפינה השמאלית העליונה של כל האובייקטים של השחקנים ולפייה משנה את המיקום שלה בהתאם ללחיצת המקשים מהמקלדת, גם מתייחס למצב שאנחנו נמצאים בו למשל אם נהיה המצב קל אז התנועה של השחקנים מתעדכנת ביחד לכולם, בניגוד למצב קשה שכל מוט זז לבד.</a:t>
            </a:r>
          </a:p>
          <a:p>
            <a:r>
              <a:rPr lang="en-US" b="1" dirty="0" err="1">
                <a:solidFill>
                  <a:schemeClr val="bg1"/>
                </a:solidFill>
              </a:rPr>
              <a:t>PlayersPosition</a:t>
            </a:r>
            <a:endParaRPr lang="en-US" b="1" dirty="0">
              <a:solidFill>
                <a:schemeClr val="bg1"/>
              </a:solidFill>
            </a:endParaRPr>
          </a:p>
          <a:p>
            <a:r>
              <a:rPr lang="he-IL" dirty="0">
                <a:solidFill>
                  <a:srgbClr val="FFC000"/>
                </a:solidFill>
              </a:rPr>
              <a:t>המודול הזה מקבל את המקשים </a:t>
            </a:r>
            <a:r>
              <a:rPr lang="he-IL" dirty="0" smtClean="0">
                <a:solidFill>
                  <a:srgbClr val="FFC000"/>
                </a:solidFill>
              </a:rPr>
              <a:t>מהמקלדת(</a:t>
            </a:r>
            <a:r>
              <a:rPr lang="en-US" dirty="0" smtClean="0">
                <a:solidFill>
                  <a:srgbClr val="FFC000"/>
                </a:solidFill>
              </a:rPr>
              <a:t>Key4Pressed,Key8Pressed</a:t>
            </a:r>
            <a:r>
              <a:rPr lang="ar-SA" dirty="0" smtClean="0">
                <a:solidFill>
                  <a:srgbClr val="FFC000"/>
                </a:solidFill>
              </a:rPr>
              <a:t>)</a:t>
            </a:r>
            <a:r>
              <a:rPr lang="he-IL" dirty="0" smtClean="0">
                <a:solidFill>
                  <a:srgbClr val="FFC000"/>
                </a:solidFill>
              </a:rPr>
              <a:t>, וכאשר אנחנו מפסיקים ללחוץ על אחד מהם השחקנים משנים את המצב שלהם ומתחילים להסתובב, מקש 4 מזיז את השחקנים עם כיוון השעון, ו 6 מסובב אותם נגד כיוון השעון.</a:t>
            </a:r>
            <a:endParaRPr lang="en-US" dirty="0">
              <a:solidFill>
                <a:srgbClr val="FFC000"/>
              </a:solidFill>
            </a:endParaRPr>
          </a:p>
        </p:txBody>
      </p:sp>
    </p:spTree>
    <p:extLst>
      <p:ext uri="{BB962C8B-B14F-4D97-AF65-F5344CB8AC3E}">
        <p14:creationId xmlns:p14="http://schemas.microsoft.com/office/powerpoint/2010/main" val="3176722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500062"/>
            <a:ext cx="10515600" cy="1325563"/>
          </a:xfrm>
        </p:spPr>
        <p:txBody>
          <a:bodyPr>
            <a:normAutofit fontScale="90000"/>
          </a:bodyPr>
          <a:lstStyle/>
          <a:p>
            <a:pPr algn="r" rtl="1"/>
            <a:r>
              <a:rPr lang="he-IL" dirty="0">
                <a:solidFill>
                  <a:srgbClr val="FF9A00"/>
                </a:solidFill>
              </a:rPr>
              <a:t>תיאור מודול שני </a:t>
            </a:r>
            <a:r>
              <a:rPr lang="en-US" dirty="0" smtClean="0">
                <a:solidFill>
                  <a:srgbClr val="FF9A00"/>
                </a:solidFill>
              </a:rPr>
              <a:t>-</a:t>
            </a:r>
            <a:r>
              <a:rPr lang="he-IL" dirty="0">
                <a:solidFill>
                  <a:srgbClr val="FF9A00"/>
                </a:solidFill>
              </a:rPr>
              <a:t> </a:t>
            </a:r>
            <a:r>
              <a:rPr lang="en-US" dirty="0" smtClean="0">
                <a:solidFill>
                  <a:srgbClr val="FF9A00"/>
                </a:solidFill>
              </a:rPr>
              <a:t>Enemy Team </a:t>
            </a:r>
            <a:r>
              <a:rPr lang="he-IL" dirty="0">
                <a:solidFill>
                  <a:srgbClr val="FF9A00"/>
                </a:solidFill>
              </a:rPr>
              <a:t/>
            </a:r>
            <a:br>
              <a:rPr lang="he-IL" dirty="0">
                <a:solidFill>
                  <a:srgbClr val="FF9A00"/>
                </a:solidFill>
              </a:rPr>
            </a:br>
            <a:r>
              <a:rPr lang="he-IL" dirty="0">
                <a:solidFill>
                  <a:srgbClr val="FF9A00"/>
                </a:solidFill>
              </a:rPr>
              <a:t/>
            </a:r>
            <a:br>
              <a:rPr lang="he-IL" dirty="0">
                <a:solidFill>
                  <a:srgbClr val="FF9A00"/>
                </a:solidFill>
              </a:rPr>
            </a:br>
            <a:endParaRPr lang="en-US" dirty="0">
              <a:solidFill>
                <a:srgbClr val="FF9A00"/>
              </a:solidFill>
            </a:endParaRPr>
          </a:p>
        </p:txBody>
      </p:sp>
      <p:sp>
        <p:nvSpPr>
          <p:cNvPr id="3" name="מציין מיקום תוכן 2"/>
          <p:cNvSpPr>
            <a:spLocks noGrp="1"/>
          </p:cNvSpPr>
          <p:nvPr>
            <p:ph idx="1"/>
          </p:nvPr>
        </p:nvSpPr>
        <p:spPr>
          <a:xfrm>
            <a:off x="838200" y="1153318"/>
            <a:ext cx="10515600" cy="4729163"/>
          </a:xfrm>
          <a:noFill/>
        </p:spPr>
        <p:txBody>
          <a:bodyPr/>
          <a:lstStyle/>
          <a:p>
            <a:r>
              <a:rPr lang="en-US" dirty="0" smtClean="0">
                <a:solidFill>
                  <a:schemeClr val="bg1"/>
                </a:solidFill>
              </a:rPr>
              <a:t>Random</a:t>
            </a:r>
            <a:r>
              <a:rPr lang="he-IL" dirty="0" smtClean="0">
                <a:solidFill>
                  <a:schemeClr val="bg1"/>
                </a:solidFill>
              </a:rPr>
              <a:t> :</a:t>
            </a:r>
          </a:p>
          <a:p>
            <a:r>
              <a:rPr lang="he-IL" sz="2400" dirty="0" smtClean="0">
                <a:solidFill>
                  <a:srgbClr val="FF9A00"/>
                </a:solidFill>
              </a:rPr>
              <a:t>במודול זה בוחרים באופן אקראי את המצב של שחקני היריב ובנוסף מעדכנים על אפשרות של בעיטה.</a:t>
            </a:r>
          </a:p>
          <a:p>
            <a:endParaRPr lang="he-IL" sz="2400" dirty="0" smtClean="0">
              <a:solidFill>
                <a:srgbClr val="FF9A00"/>
              </a:solidFill>
            </a:endParaRPr>
          </a:p>
          <a:p>
            <a:r>
              <a:rPr lang="en-US" dirty="0" err="1" smtClean="0">
                <a:solidFill>
                  <a:schemeClr val="bg1"/>
                </a:solidFill>
              </a:rPr>
              <a:t>EnemyPoseTrigger</a:t>
            </a:r>
            <a:r>
              <a:rPr lang="he-IL" dirty="0" smtClean="0">
                <a:solidFill>
                  <a:schemeClr val="bg1"/>
                </a:solidFill>
              </a:rPr>
              <a:t> :</a:t>
            </a:r>
          </a:p>
          <a:p>
            <a:r>
              <a:rPr lang="he-IL" sz="2400" dirty="0" smtClean="0">
                <a:solidFill>
                  <a:srgbClr val="FF9A00"/>
                </a:solidFill>
              </a:rPr>
              <a:t>במודול זה קובעים את הטריגר שנרצה לשלוח לרכיב ה</a:t>
            </a:r>
            <a:r>
              <a:rPr lang="en-US" sz="2400" dirty="0" smtClean="0">
                <a:solidFill>
                  <a:srgbClr val="FF9A00"/>
                </a:solidFill>
              </a:rPr>
              <a:t> random</a:t>
            </a:r>
            <a:r>
              <a:rPr lang="he-IL" sz="2400" dirty="0" smtClean="0">
                <a:solidFill>
                  <a:srgbClr val="FF9A00"/>
                </a:solidFill>
              </a:rPr>
              <a:t> על מנת שידע לשנות מצב השחקנים.</a:t>
            </a:r>
            <a:endParaRPr lang="he-IL" sz="2400" dirty="0">
              <a:solidFill>
                <a:srgbClr val="FF9A00"/>
              </a:solidFill>
            </a:endParaRPr>
          </a:p>
        </p:txBody>
      </p:sp>
    </p:spTree>
    <p:extLst>
      <p:ext uri="{BB962C8B-B14F-4D97-AF65-F5344CB8AC3E}">
        <p14:creationId xmlns:p14="http://schemas.microsoft.com/office/powerpoint/2010/main" val="2993042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33363"/>
            <a:ext cx="10515600" cy="1176338"/>
          </a:xfrm>
        </p:spPr>
        <p:txBody>
          <a:bodyPr/>
          <a:lstStyle/>
          <a:p>
            <a:pPr algn="r"/>
            <a:r>
              <a:rPr lang="he-IL" dirty="0" smtClean="0">
                <a:solidFill>
                  <a:srgbClr val="FF9A00"/>
                </a:solidFill>
              </a:rPr>
              <a:t>אפיון הפרויקט:</a:t>
            </a:r>
            <a:endParaRPr lang="en-US" dirty="0">
              <a:solidFill>
                <a:srgbClr val="FF9A00"/>
              </a:solidFill>
            </a:endParaRPr>
          </a:p>
        </p:txBody>
      </p:sp>
      <p:sp>
        <p:nvSpPr>
          <p:cNvPr id="3" name="מציין מיקום תוכן 2"/>
          <p:cNvSpPr>
            <a:spLocks noGrp="1"/>
          </p:cNvSpPr>
          <p:nvPr>
            <p:ph idx="1"/>
          </p:nvPr>
        </p:nvSpPr>
        <p:spPr>
          <a:xfrm>
            <a:off x="950051" y="1689553"/>
            <a:ext cx="10515600" cy="4351338"/>
          </a:xfrm>
          <a:solidFill>
            <a:schemeClr val="tx1"/>
          </a:solidFill>
        </p:spPr>
        <p:txBody>
          <a:bodyPr>
            <a:normAutofit/>
          </a:bodyPr>
          <a:lstStyle/>
          <a:p>
            <a:pPr algn="r"/>
            <a:r>
              <a:rPr lang="he-IL" sz="2400" dirty="0" smtClean="0">
                <a:solidFill>
                  <a:srgbClr val="D1265A"/>
                </a:solidFill>
              </a:rPr>
              <a:t>דרישות :</a:t>
            </a:r>
          </a:p>
          <a:p>
            <a:pPr algn="r"/>
            <a:r>
              <a:rPr lang="he-IL" sz="2400" dirty="0" smtClean="0">
                <a:solidFill>
                  <a:srgbClr val="FF9A00"/>
                </a:solidFill>
              </a:rPr>
              <a:t>1. שלושה מוטות לכל שחקן: שוער ושלושה שחקנים לכל מוט.</a:t>
            </a:r>
          </a:p>
          <a:p>
            <a:pPr algn="r"/>
            <a:r>
              <a:rPr lang="he-IL" sz="2400" dirty="0" smtClean="0">
                <a:solidFill>
                  <a:srgbClr val="FF9A00"/>
                </a:solidFill>
              </a:rPr>
              <a:t>2. שחקן אוטומטי ליריב, רנדומלי במיקום וסיבוב.</a:t>
            </a:r>
          </a:p>
          <a:p>
            <a:pPr algn="r"/>
            <a:r>
              <a:rPr lang="he-IL" sz="2400" dirty="0" smtClean="0">
                <a:solidFill>
                  <a:srgbClr val="FF9A00"/>
                </a:solidFill>
              </a:rPr>
              <a:t>3. שחקנים מסתובבים, מתקצרים ומתארכים בזמן סיבוב.</a:t>
            </a:r>
          </a:p>
          <a:p>
            <a:pPr algn="r"/>
            <a:r>
              <a:rPr lang="he-IL" sz="2400" dirty="0" smtClean="0">
                <a:solidFill>
                  <a:srgbClr val="FF9A00"/>
                </a:solidFill>
              </a:rPr>
              <a:t>4. אפשרות להכות בכדור, גודל המכה כגודל הלחיצה</a:t>
            </a:r>
          </a:p>
          <a:p>
            <a:pPr algn="r"/>
            <a:r>
              <a:rPr lang="he-IL" sz="2400" dirty="0" smtClean="0">
                <a:solidFill>
                  <a:srgbClr val="FF9A00"/>
                </a:solidFill>
              </a:rPr>
              <a:t>5. מונה ניקוד</a:t>
            </a:r>
            <a:endParaRPr lang="en-US" sz="2400" dirty="0" smtClean="0">
              <a:solidFill>
                <a:srgbClr val="FF9A00"/>
              </a:solidFill>
            </a:endParaRPr>
          </a:p>
          <a:p>
            <a:r>
              <a:rPr lang="he-IL" sz="2400" dirty="0" smtClean="0">
                <a:solidFill>
                  <a:srgbClr val="FF9A00"/>
                </a:solidFill>
              </a:rPr>
              <a:t>6.</a:t>
            </a:r>
            <a:r>
              <a:rPr lang="he-IL" dirty="0">
                <a:solidFill>
                  <a:srgbClr val="FF9A00"/>
                </a:solidFill>
              </a:rPr>
              <a:t> לחיצה </a:t>
            </a:r>
            <a:r>
              <a:rPr lang="he-IL" dirty="0" smtClean="0">
                <a:solidFill>
                  <a:srgbClr val="FF9A00"/>
                </a:solidFill>
              </a:rPr>
              <a:t>על</a:t>
            </a:r>
            <a:r>
              <a:rPr lang="en-US" dirty="0" smtClean="0">
                <a:solidFill>
                  <a:srgbClr val="FF9A00"/>
                </a:solidFill>
              </a:rPr>
              <a:t> ENTER  </a:t>
            </a:r>
            <a:r>
              <a:rPr lang="he-IL" dirty="0">
                <a:solidFill>
                  <a:srgbClr val="FF9A00"/>
                </a:solidFill>
              </a:rPr>
              <a:t>מניחה את הכדור </a:t>
            </a:r>
            <a:r>
              <a:rPr lang="he-IL" dirty="0" smtClean="0">
                <a:solidFill>
                  <a:srgbClr val="FF9A00"/>
                </a:solidFill>
              </a:rPr>
              <a:t>רנדומלית</a:t>
            </a:r>
            <a:r>
              <a:rPr lang="en-US" dirty="0">
                <a:solidFill>
                  <a:srgbClr val="FF9A00"/>
                </a:solidFill>
              </a:rPr>
              <a:t>.</a:t>
            </a:r>
            <a:r>
              <a:rPr lang="he-IL" dirty="0" smtClean="0">
                <a:solidFill>
                  <a:srgbClr val="FF9A00"/>
                </a:solidFill>
              </a:rPr>
              <a:t> </a:t>
            </a:r>
            <a:r>
              <a:rPr lang="he-IL" dirty="0"/>
              <a:t>ליד אחד השחקנים </a:t>
            </a:r>
            <a:endParaRPr lang="en-US" dirty="0"/>
          </a:p>
          <a:p>
            <a:pPr algn="r"/>
            <a:endParaRPr lang="en-US" sz="2400" dirty="0">
              <a:solidFill>
                <a:srgbClr val="FF9A00"/>
              </a:solidFill>
            </a:endParaRPr>
          </a:p>
        </p:txBody>
      </p:sp>
    </p:spTree>
    <p:extLst>
      <p:ext uri="{BB962C8B-B14F-4D97-AF65-F5344CB8AC3E}">
        <p14:creationId xmlns:p14="http://schemas.microsoft.com/office/powerpoint/2010/main" val="981005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r" rtl="1"/>
            <a:r>
              <a:rPr lang="he-IL" dirty="0">
                <a:solidFill>
                  <a:srgbClr val="FF9A00"/>
                </a:solidFill>
              </a:rPr>
              <a:t>תיאור מכונת המצבים או האלגוריתם</a:t>
            </a:r>
            <a:r>
              <a:rPr lang="he-IL" dirty="0"/>
              <a:t/>
            </a:r>
            <a:br>
              <a:rPr lang="he-IL" dirty="0"/>
            </a:br>
            <a:r>
              <a:rPr lang="he-IL" dirty="0"/>
              <a:t/>
            </a:r>
            <a:br>
              <a:rPr lang="he-IL" dirty="0"/>
            </a:br>
            <a:endParaRPr lang="en-US" dirty="0"/>
          </a:p>
        </p:txBody>
      </p:sp>
      <p:sp>
        <p:nvSpPr>
          <p:cNvPr id="3" name="מציין מיקום תוכן 2"/>
          <p:cNvSpPr>
            <a:spLocks noGrp="1"/>
          </p:cNvSpPr>
          <p:nvPr>
            <p:ph idx="1"/>
          </p:nvPr>
        </p:nvSpPr>
        <p:spPr>
          <a:xfrm>
            <a:off x="942975" y="1196975"/>
            <a:ext cx="10515600" cy="4737100"/>
          </a:xfrm>
          <a:solidFill>
            <a:schemeClr val="tx1"/>
          </a:solidFill>
        </p:spPr>
        <p:txBody>
          <a:bodyPr/>
          <a:lstStyle/>
          <a:p>
            <a:r>
              <a:rPr lang="en-US" sz="2400" dirty="0" err="1">
                <a:solidFill>
                  <a:schemeClr val="bg1"/>
                </a:solidFill>
              </a:rPr>
              <a:t>EnemyPoseTrigger</a:t>
            </a:r>
            <a:r>
              <a:rPr lang="he-IL" sz="2400" dirty="0">
                <a:solidFill>
                  <a:schemeClr val="bg1"/>
                </a:solidFill>
              </a:rPr>
              <a:t> :</a:t>
            </a:r>
          </a:p>
          <a:p>
            <a:pPr marL="0" indent="0">
              <a:buNone/>
            </a:pPr>
            <a:r>
              <a:rPr lang="he-IL" sz="2000" dirty="0" smtClean="0">
                <a:solidFill>
                  <a:srgbClr val="FF9A00"/>
                </a:solidFill>
              </a:rPr>
              <a:t>מודול זה מקבל את </a:t>
            </a:r>
            <a:r>
              <a:rPr lang="en-US" sz="2000" dirty="0" err="1" smtClean="0">
                <a:solidFill>
                  <a:srgbClr val="FF9A00"/>
                </a:solidFill>
              </a:rPr>
              <a:t>BallTLX</a:t>
            </a:r>
            <a:r>
              <a:rPr lang="ar-SA" sz="2000" dirty="0" smtClean="0">
                <a:solidFill>
                  <a:srgbClr val="FF9A00"/>
                </a:solidFill>
              </a:rPr>
              <a:t> </a:t>
            </a:r>
            <a:r>
              <a:rPr lang="he-IL" sz="2000" dirty="0" smtClean="0">
                <a:solidFill>
                  <a:srgbClr val="FF9A00"/>
                </a:solidFill>
              </a:rPr>
              <a:t>וכאשר הכדור מתקרב לשחקני היריב הוא שולח אות טריגר לרכיב ה </a:t>
            </a:r>
            <a:r>
              <a:rPr lang="en-US" sz="2000" dirty="0" smtClean="0">
                <a:solidFill>
                  <a:srgbClr val="FF9A00"/>
                </a:solidFill>
              </a:rPr>
              <a:t>random</a:t>
            </a:r>
            <a:r>
              <a:rPr lang="he-IL" sz="2000" dirty="0" smtClean="0">
                <a:solidFill>
                  <a:srgbClr val="FF9A00"/>
                </a:solidFill>
              </a:rPr>
              <a:t>.</a:t>
            </a:r>
          </a:p>
          <a:p>
            <a:pPr marL="0" indent="0">
              <a:buNone/>
            </a:pPr>
            <a:r>
              <a:rPr lang="en-US" sz="2400" dirty="0" smtClean="0">
                <a:solidFill>
                  <a:schemeClr val="bg1"/>
                </a:solidFill>
              </a:rPr>
              <a:t>Random</a:t>
            </a:r>
            <a:r>
              <a:rPr lang="he-IL" sz="2400" dirty="0" smtClean="0">
                <a:solidFill>
                  <a:schemeClr val="bg1"/>
                </a:solidFill>
              </a:rPr>
              <a:t> :</a:t>
            </a:r>
          </a:p>
          <a:p>
            <a:pPr marL="0" indent="0">
              <a:buNone/>
            </a:pPr>
            <a:r>
              <a:rPr lang="he-IL" sz="2000" dirty="0" smtClean="0">
                <a:solidFill>
                  <a:srgbClr val="FF9A00"/>
                </a:solidFill>
              </a:rPr>
              <a:t>ברכיב </a:t>
            </a:r>
            <a:r>
              <a:rPr lang="he-IL" sz="2000" dirty="0" err="1" smtClean="0">
                <a:solidFill>
                  <a:srgbClr val="FF9A00"/>
                </a:solidFill>
              </a:rPr>
              <a:t>ממשנו</a:t>
            </a:r>
            <a:r>
              <a:rPr lang="he-IL" sz="2000" dirty="0" smtClean="0">
                <a:solidFill>
                  <a:srgbClr val="FF9A00"/>
                </a:solidFill>
              </a:rPr>
              <a:t> מונה אשר נע בין הערכים 0-255 וברגע שהוא מקבל את אות הטריגר הוא יעצור ויוציא לנו מספר אקראי, על המספר הזה נבצע </a:t>
            </a:r>
            <a:r>
              <a:rPr lang="he-IL" sz="2000" dirty="0" err="1" smtClean="0">
                <a:solidFill>
                  <a:srgbClr val="FF9A00"/>
                </a:solidFill>
              </a:rPr>
              <a:t>מודולו</a:t>
            </a:r>
            <a:r>
              <a:rPr lang="he-IL" sz="2000" dirty="0" smtClean="0">
                <a:solidFill>
                  <a:srgbClr val="FF9A00"/>
                </a:solidFill>
              </a:rPr>
              <a:t> 4 (%4) ולפי זה נקבע את מצב השחקנים. ונשלח אותו ל</a:t>
            </a:r>
            <a:r>
              <a:rPr lang="en-US" sz="2000" dirty="0" smtClean="0">
                <a:solidFill>
                  <a:srgbClr val="FF9A00"/>
                </a:solidFill>
              </a:rPr>
              <a:t>Display</a:t>
            </a:r>
            <a:r>
              <a:rPr lang="he-IL" sz="2000" dirty="0" smtClean="0">
                <a:solidFill>
                  <a:srgbClr val="FF9A00"/>
                </a:solidFill>
              </a:rPr>
              <a:t>.</a:t>
            </a:r>
          </a:p>
          <a:p>
            <a:pPr marL="0" indent="0">
              <a:buNone/>
            </a:pPr>
            <a:r>
              <a:rPr lang="he-IL" sz="2000" dirty="0" smtClean="0">
                <a:solidFill>
                  <a:srgbClr val="FF9A00"/>
                </a:solidFill>
              </a:rPr>
              <a:t>בנוסף לזה נבצע בדיקה לאפשרות של בעטיה באופן הבא : שינוי ממצב 0 למצב 3 , וממצב 0 למצב 1 זה בעיטה ימינה. ושינוי ממצב 1 למצב 0 וממצב 0 למצב 3 זה בעיטה שמאלה. ותשלח אותות אלה ליחידת </a:t>
            </a:r>
            <a:r>
              <a:rPr lang="en-US" sz="2000" dirty="0" smtClean="0">
                <a:solidFill>
                  <a:srgbClr val="FF9A00"/>
                </a:solidFill>
              </a:rPr>
              <a:t>ball movement</a:t>
            </a:r>
            <a:r>
              <a:rPr lang="he-IL" sz="2000" dirty="0" smtClean="0">
                <a:solidFill>
                  <a:srgbClr val="FF9A00"/>
                </a:solidFill>
              </a:rPr>
              <a:t>.</a:t>
            </a:r>
            <a:endParaRPr lang="he-IL" sz="2000" dirty="0">
              <a:solidFill>
                <a:schemeClr val="bg1"/>
              </a:solidFill>
            </a:endParaRPr>
          </a:p>
          <a:p>
            <a:pPr marL="0" indent="0">
              <a:buNone/>
            </a:pPr>
            <a:endParaRPr lang="he-IL" sz="2000" dirty="0" smtClean="0">
              <a:solidFill>
                <a:srgbClr val="FF9A00"/>
              </a:solidFill>
            </a:endParaRPr>
          </a:p>
          <a:p>
            <a:pPr marL="0" indent="0">
              <a:buNone/>
            </a:pPr>
            <a:endParaRPr lang="he-IL" sz="2000" dirty="0" smtClean="0">
              <a:solidFill>
                <a:srgbClr val="FF9A00"/>
              </a:solidFill>
            </a:endParaRPr>
          </a:p>
          <a:p>
            <a:pPr marL="0" indent="0">
              <a:buNone/>
            </a:pPr>
            <a:endParaRPr lang="he-IL" sz="2400" dirty="0">
              <a:solidFill>
                <a:srgbClr val="FF9A00"/>
              </a:solidFill>
            </a:endParaRPr>
          </a:p>
        </p:txBody>
      </p:sp>
    </p:spTree>
    <p:extLst>
      <p:ext uri="{BB962C8B-B14F-4D97-AF65-F5344CB8AC3E}">
        <p14:creationId xmlns:p14="http://schemas.microsoft.com/office/powerpoint/2010/main" val="3180691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90501"/>
            <a:ext cx="10515600" cy="1500188"/>
          </a:xfrm>
        </p:spPr>
        <p:txBody>
          <a:bodyPr>
            <a:normAutofit fontScale="90000"/>
          </a:bodyPr>
          <a:lstStyle/>
          <a:p>
            <a:r>
              <a:rPr lang="en-US" dirty="0">
                <a:solidFill>
                  <a:srgbClr val="FF9A00"/>
                </a:solidFill>
              </a:rPr>
              <a:t/>
            </a:r>
            <a:br>
              <a:rPr lang="en-US" dirty="0">
                <a:solidFill>
                  <a:srgbClr val="FF9A00"/>
                </a:solidFill>
              </a:rPr>
            </a:br>
            <a:r>
              <a:rPr lang="he-IL" dirty="0" smtClean="0">
                <a:solidFill>
                  <a:srgbClr val="FF9A00"/>
                </a:solidFill>
              </a:rPr>
              <a:t>שימוש מעניין ב </a:t>
            </a:r>
            <a:r>
              <a:rPr lang="en-US" dirty="0" smtClean="0">
                <a:solidFill>
                  <a:srgbClr val="FF9A00"/>
                </a:solidFill>
              </a:rPr>
              <a:t>SIGNAL TAP</a:t>
            </a:r>
            <a:r>
              <a:rPr lang="en-US" dirty="0">
                <a:solidFill>
                  <a:srgbClr val="FF9A00"/>
                </a:solidFill>
              </a:rPr>
              <a:t/>
            </a:r>
            <a:br>
              <a:rPr lang="en-US" dirty="0">
                <a:solidFill>
                  <a:srgbClr val="FF9A00"/>
                </a:solidFill>
              </a:rPr>
            </a:br>
            <a:endParaRPr lang="en-US" dirty="0">
              <a:solidFill>
                <a:srgbClr val="FF9A00"/>
              </a:solidFill>
            </a:endParaRPr>
          </a:p>
        </p:txBody>
      </p:sp>
      <p:pic>
        <p:nvPicPr>
          <p:cNvPr id="5" name="מציין מיקום תוכן 4"/>
          <p:cNvPicPr>
            <a:picLocks noGrp="1" noChangeAspect="1"/>
          </p:cNvPicPr>
          <p:nvPr>
            <p:ph idx="1"/>
          </p:nvPr>
        </p:nvPicPr>
        <p:blipFill>
          <a:blip r:embed="rId3"/>
          <a:stretch>
            <a:fillRect/>
          </a:stretch>
        </p:blipFill>
        <p:spPr>
          <a:xfrm>
            <a:off x="2060285" y="3202913"/>
            <a:ext cx="6871280" cy="2883701"/>
          </a:xfrm>
          <a:prstGeom prst="rect">
            <a:avLst/>
          </a:prstGeom>
        </p:spPr>
      </p:pic>
      <p:pic>
        <p:nvPicPr>
          <p:cNvPr id="4" name="תמונה 3"/>
          <p:cNvPicPr>
            <a:picLocks noChangeAspect="1"/>
          </p:cNvPicPr>
          <p:nvPr/>
        </p:nvPicPr>
        <p:blipFill>
          <a:blip r:embed="rId4"/>
          <a:stretch>
            <a:fillRect/>
          </a:stretch>
        </p:blipFill>
        <p:spPr>
          <a:xfrm>
            <a:off x="130807" y="1327083"/>
            <a:ext cx="11812275" cy="1853751"/>
          </a:xfrm>
          <a:prstGeom prst="rect">
            <a:avLst/>
          </a:prstGeom>
        </p:spPr>
      </p:pic>
      <p:cxnSp>
        <p:nvCxnSpPr>
          <p:cNvPr id="7" name="מחבר חץ ישר 6"/>
          <p:cNvCxnSpPr/>
          <p:nvPr/>
        </p:nvCxnSpPr>
        <p:spPr>
          <a:xfrm flipH="1">
            <a:off x="2343150" y="2514600"/>
            <a:ext cx="2975610" cy="19244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מחבר חץ ישר 7"/>
          <p:cNvCxnSpPr/>
          <p:nvPr/>
        </p:nvCxnSpPr>
        <p:spPr>
          <a:xfrm flipH="1">
            <a:off x="2343150" y="2514600"/>
            <a:ext cx="3478530" cy="21057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מחבר חץ ישר 9"/>
          <p:cNvCxnSpPr/>
          <p:nvPr/>
        </p:nvCxnSpPr>
        <p:spPr>
          <a:xfrm flipH="1">
            <a:off x="2343150" y="2514600"/>
            <a:ext cx="4069080" cy="22108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מחבר חץ ישר 11"/>
          <p:cNvCxnSpPr/>
          <p:nvPr/>
        </p:nvCxnSpPr>
        <p:spPr>
          <a:xfrm flipH="1">
            <a:off x="2343150" y="2514600"/>
            <a:ext cx="4644390" cy="231597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אליפסה 14"/>
          <p:cNvSpPr/>
          <p:nvPr/>
        </p:nvSpPr>
        <p:spPr>
          <a:xfrm>
            <a:off x="5318760" y="2409482"/>
            <a:ext cx="177165" cy="18131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6" name="אליפסה 15"/>
          <p:cNvSpPr/>
          <p:nvPr/>
        </p:nvSpPr>
        <p:spPr>
          <a:xfrm>
            <a:off x="2165985" y="4439023"/>
            <a:ext cx="177165" cy="18131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2544642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776288" y="404019"/>
            <a:ext cx="10515600" cy="1234281"/>
          </a:xfrm>
        </p:spPr>
        <p:txBody>
          <a:bodyPr>
            <a:normAutofit fontScale="90000"/>
          </a:bodyPr>
          <a:lstStyle/>
          <a:p>
            <a:pPr algn="r"/>
            <a:r>
              <a:rPr lang="he-IL" dirty="0">
                <a:solidFill>
                  <a:srgbClr val="FF9A00"/>
                </a:solidFill>
              </a:rPr>
              <a:t>סיכום ומסקנות</a:t>
            </a:r>
            <a:r>
              <a:rPr lang="he-IL" dirty="0"/>
              <a:t/>
            </a:r>
            <a:br>
              <a:rPr lang="he-IL" dirty="0"/>
            </a:br>
            <a:r>
              <a:rPr lang="he-IL" dirty="0"/>
              <a:t/>
            </a:r>
            <a:br>
              <a:rPr lang="he-IL" dirty="0"/>
            </a:br>
            <a:endParaRPr lang="en-US" dirty="0"/>
          </a:p>
        </p:txBody>
      </p:sp>
      <p:sp>
        <p:nvSpPr>
          <p:cNvPr id="3" name="מציין מיקום תוכן 2"/>
          <p:cNvSpPr>
            <a:spLocks noGrp="1"/>
          </p:cNvSpPr>
          <p:nvPr>
            <p:ph idx="1"/>
          </p:nvPr>
        </p:nvSpPr>
        <p:spPr>
          <a:xfrm>
            <a:off x="428626" y="1066801"/>
            <a:ext cx="11210924" cy="5648324"/>
          </a:xfrm>
          <a:solidFill>
            <a:schemeClr val="tx1"/>
          </a:solidFill>
        </p:spPr>
        <p:txBody>
          <a:bodyPr/>
          <a:lstStyle/>
          <a:p>
            <a:r>
              <a:rPr lang="he-IL" dirty="0">
                <a:solidFill>
                  <a:srgbClr val="FF9A00"/>
                </a:solidFill>
              </a:rPr>
              <a:t> </a:t>
            </a:r>
            <a:r>
              <a:rPr lang="he-IL" dirty="0" smtClean="0">
                <a:solidFill>
                  <a:srgbClr val="FF9A00"/>
                </a:solidFill>
              </a:rPr>
              <a:t>עמדנו בכל דרישות הפרויקט. </a:t>
            </a:r>
          </a:p>
          <a:p>
            <a:r>
              <a:rPr lang="he-IL" dirty="0" smtClean="0">
                <a:solidFill>
                  <a:srgbClr val="FF9A00"/>
                </a:solidFill>
              </a:rPr>
              <a:t>קשיים מרכזיים שעלו במהלך העבודה על הפרויקט:</a:t>
            </a:r>
          </a:p>
          <a:p>
            <a:pPr marL="0" indent="0">
              <a:buNone/>
            </a:pPr>
            <a:r>
              <a:rPr lang="he-IL" dirty="0" smtClean="0">
                <a:solidFill>
                  <a:srgbClr val="FF9A00"/>
                </a:solidFill>
              </a:rPr>
              <a:t>   1. באגים שלא נפתרים בקלות</a:t>
            </a:r>
          </a:p>
          <a:p>
            <a:pPr marL="0" indent="0">
              <a:buNone/>
            </a:pPr>
            <a:r>
              <a:rPr lang="he-IL" dirty="0">
                <a:solidFill>
                  <a:srgbClr val="FF9A00"/>
                </a:solidFill>
              </a:rPr>
              <a:t> </a:t>
            </a:r>
            <a:r>
              <a:rPr lang="he-IL" dirty="0" smtClean="0">
                <a:solidFill>
                  <a:srgbClr val="FF9A00"/>
                </a:solidFill>
              </a:rPr>
              <a:t>  2. קושי בעמידה במטלות והדרישות של שאר הקורסים של הסמסטר.</a:t>
            </a:r>
          </a:p>
          <a:p>
            <a:pPr marL="0" indent="0">
              <a:buNone/>
            </a:pPr>
            <a:endParaRPr lang="he-IL" dirty="0">
              <a:solidFill>
                <a:srgbClr val="FF9A00"/>
              </a:solidFill>
            </a:endParaRPr>
          </a:p>
          <a:p>
            <a:r>
              <a:rPr lang="he-IL" dirty="0" smtClean="0">
                <a:solidFill>
                  <a:srgbClr val="FF9A00"/>
                </a:solidFill>
              </a:rPr>
              <a:t> מסקנות ודברים שלמדנו: </a:t>
            </a:r>
          </a:p>
          <a:p>
            <a:pPr marL="0" indent="0">
              <a:buNone/>
            </a:pPr>
            <a:r>
              <a:rPr lang="he-IL" dirty="0">
                <a:solidFill>
                  <a:srgbClr val="FF9A00"/>
                </a:solidFill>
              </a:rPr>
              <a:t> </a:t>
            </a:r>
            <a:r>
              <a:rPr lang="he-IL" dirty="0" smtClean="0">
                <a:solidFill>
                  <a:srgbClr val="FF9A00"/>
                </a:solidFill>
              </a:rPr>
              <a:t> 1. </a:t>
            </a:r>
            <a:r>
              <a:rPr lang="he-IL" dirty="0">
                <a:solidFill>
                  <a:srgbClr val="FF9A00"/>
                </a:solidFill>
              </a:rPr>
              <a:t>עבודה איטית </a:t>
            </a:r>
            <a:r>
              <a:rPr lang="he-IL" dirty="0" smtClean="0">
                <a:solidFill>
                  <a:srgbClr val="FF9A00"/>
                </a:solidFill>
              </a:rPr>
              <a:t>ומסודרת.</a:t>
            </a:r>
          </a:p>
          <a:p>
            <a:pPr marL="0" indent="0">
              <a:buNone/>
            </a:pPr>
            <a:r>
              <a:rPr lang="he-IL" dirty="0">
                <a:solidFill>
                  <a:srgbClr val="FF9A00"/>
                </a:solidFill>
              </a:rPr>
              <a:t> </a:t>
            </a:r>
            <a:r>
              <a:rPr lang="he-IL" dirty="0" smtClean="0">
                <a:solidFill>
                  <a:srgbClr val="FF9A00"/>
                </a:solidFill>
              </a:rPr>
              <a:t> 2.  </a:t>
            </a:r>
            <a:r>
              <a:rPr lang="he-IL" dirty="0">
                <a:solidFill>
                  <a:srgbClr val="FF9A00"/>
                </a:solidFill>
              </a:rPr>
              <a:t>לכתוב בשפת חומרה ולהשתמש בכלים </a:t>
            </a:r>
            <a:r>
              <a:rPr lang="he-IL" dirty="0" err="1">
                <a:solidFill>
                  <a:srgbClr val="FF9A00"/>
                </a:solidFill>
              </a:rPr>
              <a:t>לדיבוג</a:t>
            </a:r>
            <a:r>
              <a:rPr lang="he-IL" dirty="0">
                <a:solidFill>
                  <a:srgbClr val="FF9A00"/>
                </a:solidFill>
              </a:rPr>
              <a:t> </a:t>
            </a:r>
            <a:r>
              <a:rPr lang="he-IL" dirty="0" smtClean="0">
                <a:solidFill>
                  <a:srgbClr val="FF9A00"/>
                </a:solidFill>
              </a:rPr>
              <a:t>קוד.</a:t>
            </a:r>
          </a:p>
          <a:p>
            <a:pPr marL="0" indent="0">
              <a:buNone/>
            </a:pPr>
            <a:endParaRPr lang="he-IL" dirty="0" smtClean="0">
              <a:solidFill>
                <a:srgbClr val="FF9A00"/>
              </a:solidFill>
            </a:endParaRPr>
          </a:p>
          <a:p>
            <a:endParaRPr lang="he-IL" dirty="0">
              <a:solidFill>
                <a:srgbClr val="FF9A00"/>
              </a:solidFill>
            </a:endParaRPr>
          </a:p>
          <a:p>
            <a:pPr marL="0" indent="0">
              <a:buNone/>
            </a:pPr>
            <a:endParaRPr lang="he-IL" dirty="0" smtClean="0">
              <a:solidFill>
                <a:srgbClr val="FF9A00"/>
              </a:solidFill>
            </a:endParaRPr>
          </a:p>
          <a:p>
            <a:endParaRPr lang="he-IL" dirty="0" smtClean="0">
              <a:solidFill>
                <a:srgbClr val="FF9A00"/>
              </a:solidFill>
            </a:endParaRPr>
          </a:p>
          <a:p>
            <a:endParaRPr lang="en-US" dirty="0">
              <a:solidFill>
                <a:srgbClr val="FF9A00"/>
              </a:solidFill>
            </a:endParaRPr>
          </a:p>
        </p:txBody>
      </p:sp>
    </p:spTree>
    <p:extLst>
      <p:ext uri="{BB962C8B-B14F-4D97-AF65-F5344CB8AC3E}">
        <p14:creationId xmlns:p14="http://schemas.microsoft.com/office/powerpoint/2010/main" val="4206978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942975" y="214314"/>
            <a:ext cx="10515600" cy="1176338"/>
          </a:xfrm>
        </p:spPr>
        <p:txBody>
          <a:bodyPr/>
          <a:lstStyle/>
          <a:p>
            <a:pPr algn="r"/>
            <a:r>
              <a:rPr lang="he-IL" dirty="0" smtClean="0">
                <a:solidFill>
                  <a:srgbClr val="FF9A00"/>
                </a:solidFill>
              </a:rPr>
              <a:t>אפיון הפרויקט:</a:t>
            </a:r>
            <a:endParaRPr lang="en-US" dirty="0">
              <a:solidFill>
                <a:srgbClr val="FF9A00"/>
              </a:solidFill>
            </a:endParaRPr>
          </a:p>
        </p:txBody>
      </p:sp>
      <p:sp>
        <p:nvSpPr>
          <p:cNvPr id="3" name="מציין מיקום תוכן 2"/>
          <p:cNvSpPr>
            <a:spLocks noGrp="1"/>
          </p:cNvSpPr>
          <p:nvPr>
            <p:ph idx="1"/>
          </p:nvPr>
        </p:nvSpPr>
        <p:spPr>
          <a:xfrm>
            <a:off x="942975" y="1390652"/>
            <a:ext cx="10515600" cy="4500562"/>
          </a:xfrm>
          <a:solidFill>
            <a:schemeClr val="tx1"/>
          </a:solidFill>
        </p:spPr>
        <p:txBody>
          <a:bodyPr>
            <a:normAutofit/>
          </a:bodyPr>
          <a:lstStyle/>
          <a:p>
            <a:pPr algn="r"/>
            <a:r>
              <a:rPr lang="he-IL" sz="2400" dirty="0" smtClean="0">
                <a:solidFill>
                  <a:srgbClr val="D1265A"/>
                </a:solidFill>
              </a:rPr>
              <a:t>יצירתיות:</a:t>
            </a:r>
            <a:endParaRPr lang="en-US" sz="2400" dirty="0" smtClean="0">
              <a:solidFill>
                <a:srgbClr val="D1265A"/>
              </a:solidFill>
            </a:endParaRPr>
          </a:p>
          <a:p>
            <a:pPr algn="r"/>
            <a:r>
              <a:rPr lang="he-IL" sz="2400" dirty="0" smtClean="0">
                <a:solidFill>
                  <a:srgbClr val="FF9A00"/>
                </a:solidFill>
              </a:rPr>
              <a:t>למשחק יש שני מצבים:</a:t>
            </a:r>
          </a:p>
          <a:p>
            <a:pPr marL="0" indent="0" algn="r">
              <a:buNone/>
            </a:pPr>
            <a:r>
              <a:rPr lang="he-IL" sz="2400" dirty="0">
                <a:solidFill>
                  <a:srgbClr val="FF9A00"/>
                </a:solidFill>
              </a:rPr>
              <a:t>	</a:t>
            </a:r>
            <a:r>
              <a:rPr lang="he-IL" sz="2400" dirty="0" smtClean="0">
                <a:solidFill>
                  <a:srgbClr val="FF9A00"/>
                </a:solidFill>
              </a:rPr>
              <a:t>1.מצב קל: שאפשר להזיז את כל השחקנים ביחד.</a:t>
            </a:r>
          </a:p>
          <a:p>
            <a:pPr marL="0" indent="0" algn="r">
              <a:buNone/>
            </a:pPr>
            <a:r>
              <a:rPr lang="he-IL" sz="2400" dirty="0">
                <a:solidFill>
                  <a:srgbClr val="FF9A00"/>
                </a:solidFill>
              </a:rPr>
              <a:t>	</a:t>
            </a:r>
            <a:r>
              <a:rPr lang="he-IL" sz="2400" dirty="0" smtClean="0">
                <a:solidFill>
                  <a:srgbClr val="FF9A00"/>
                </a:solidFill>
              </a:rPr>
              <a:t>2.מצב קשה: שאפשר להזיז כל מוט בנפרד ע"י בחירת המוט המתאים.</a:t>
            </a:r>
          </a:p>
          <a:p>
            <a:r>
              <a:rPr lang="he-IL" sz="2400" dirty="0" smtClean="0">
                <a:solidFill>
                  <a:srgbClr val="FF9A00"/>
                </a:solidFill>
              </a:rPr>
              <a:t>שחקן חכם של היריב כך שהם זזים מעלה מטה בהתאם למיקום של הכדור במגרש, וגם מסתובבים רנדומלית כך שהטריגר שלהם הוא התקרבות הכדור אליהם.</a:t>
            </a:r>
          </a:p>
          <a:p>
            <a:r>
              <a:rPr lang="he-IL" sz="2400" dirty="0" smtClean="0">
                <a:solidFill>
                  <a:srgbClr val="FF9A00"/>
                </a:solidFill>
              </a:rPr>
              <a:t>שער (</a:t>
            </a:r>
            <a:r>
              <a:rPr lang="en-US" sz="2400" dirty="0" smtClean="0">
                <a:solidFill>
                  <a:srgbClr val="FF9A00"/>
                </a:solidFill>
              </a:rPr>
              <a:t>Portal</a:t>
            </a:r>
            <a:r>
              <a:rPr lang="ar-SA" sz="2400" dirty="0" smtClean="0">
                <a:solidFill>
                  <a:srgbClr val="FF9A00"/>
                </a:solidFill>
              </a:rPr>
              <a:t>)</a:t>
            </a:r>
            <a:r>
              <a:rPr lang="he-IL" sz="2400" dirty="0" smtClean="0">
                <a:solidFill>
                  <a:srgbClr val="FF9A00"/>
                </a:solidFill>
              </a:rPr>
              <a:t> כך שבמקרה של התנגשות של הכדור בשער הכדור מקבל מיקום אקראי במגרש, והשער יופיע רק אחרי שאחת הקבוצות מבקיעה שלושה שערים.</a:t>
            </a:r>
          </a:p>
        </p:txBody>
      </p:sp>
    </p:spTree>
    <p:extLst>
      <p:ext uri="{BB962C8B-B14F-4D97-AF65-F5344CB8AC3E}">
        <p14:creationId xmlns:p14="http://schemas.microsoft.com/office/powerpoint/2010/main" val="788243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b="1" dirty="0">
                <a:solidFill>
                  <a:srgbClr val="FF9A00"/>
                </a:solidFill>
              </a:rPr>
              <a:t>ארכיטקטורה </a:t>
            </a:r>
            <a:r>
              <a:rPr lang="he-IL" b="1" dirty="0" smtClean="0">
                <a:solidFill>
                  <a:srgbClr val="FF9A00"/>
                </a:solidFill>
              </a:rPr>
              <a:t>וחיבורים:</a:t>
            </a:r>
            <a:endParaRPr lang="he-IL" b="1" dirty="0">
              <a:solidFill>
                <a:srgbClr val="FF9A00"/>
              </a:solidFill>
            </a:endParaRPr>
          </a:p>
        </p:txBody>
      </p:sp>
      <p:pic>
        <p:nvPicPr>
          <p:cNvPr id="4" name="מציין מיקום תוכן 3"/>
          <p:cNvPicPr>
            <a:picLocks noGrp="1" noChangeAspect="1"/>
          </p:cNvPicPr>
          <p:nvPr>
            <p:ph idx="1"/>
          </p:nvPr>
        </p:nvPicPr>
        <p:blipFill>
          <a:blip r:embed="rId3"/>
          <a:stretch>
            <a:fillRect/>
          </a:stretch>
        </p:blipFill>
        <p:spPr>
          <a:xfrm>
            <a:off x="551260" y="1663617"/>
            <a:ext cx="2051844" cy="2051844"/>
          </a:xfrm>
          <a:prstGeom prst="rect">
            <a:avLst/>
          </a:prstGeom>
        </p:spPr>
      </p:pic>
      <p:pic>
        <p:nvPicPr>
          <p:cNvPr id="5" name="תמונה 4"/>
          <p:cNvPicPr>
            <a:picLocks noChangeAspect="1"/>
          </p:cNvPicPr>
          <p:nvPr/>
        </p:nvPicPr>
        <p:blipFill>
          <a:blip r:embed="rId4"/>
          <a:stretch>
            <a:fillRect/>
          </a:stretch>
        </p:blipFill>
        <p:spPr>
          <a:xfrm>
            <a:off x="4382763" y="1705142"/>
            <a:ext cx="2514876" cy="1970792"/>
          </a:xfrm>
          <a:prstGeom prst="rect">
            <a:avLst/>
          </a:prstGeom>
        </p:spPr>
      </p:pic>
      <p:pic>
        <p:nvPicPr>
          <p:cNvPr id="6" name="תמונה 5"/>
          <p:cNvPicPr>
            <a:picLocks noChangeAspect="1"/>
          </p:cNvPicPr>
          <p:nvPr/>
        </p:nvPicPr>
        <p:blipFill>
          <a:blip r:embed="rId5"/>
          <a:stretch>
            <a:fillRect/>
          </a:stretch>
        </p:blipFill>
        <p:spPr>
          <a:xfrm>
            <a:off x="8610600" y="1761409"/>
            <a:ext cx="2552700" cy="1914525"/>
          </a:xfrm>
          <a:prstGeom prst="rect">
            <a:avLst/>
          </a:prstGeom>
        </p:spPr>
      </p:pic>
      <p:sp>
        <p:nvSpPr>
          <p:cNvPr id="7" name="חץ ימינה מקווקו 6"/>
          <p:cNvSpPr/>
          <p:nvPr/>
        </p:nvSpPr>
        <p:spPr>
          <a:xfrm>
            <a:off x="2945246" y="2509927"/>
            <a:ext cx="1095375" cy="438150"/>
          </a:xfrm>
          <a:prstGeom prst="stripedRightArrow">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תמונה 9"/>
          <p:cNvPicPr>
            <a:picLocks noChangeAspect="1"/>
          </p:cNvPicPr>
          <p:nvPr/>
        </p:nvPicPr>
        <p:blipFill>
          <a:blip r:embed="rId6"/>
          <a:stretch>
            <a:fillRect/>
          </a:stretch>
        </p:blipFill>
        <p:spPr>
          <a:xfrm>
            <a:off x="7143268" y="2472548"/>
            <a:ext cx="1115665" cy="475529"/>
          </a:xfrm>
          <a:prstGeom prst="rect">
            <a:avLst/>
          </a:prstGeom>
        </p:spPr>
      </p:pic>
      <p:sp>
        <p:nvSpPr>
          <p:cNvPr id="11" name="TextBox 10"/>
          <p:cNvSpPr txBox="1"/>
          <p:nvPr/>
        </p:nvSpPr>
        <p:spPr>
          <a:xfrm>
            <a:off x="640954" y="4044463"/>
            <a:ext cx="1619250" cy="461665"/>
          </a:xfrm>
          <a:prstGeom prst="rect">
            <a:avLst/>
          </a:prstGeom>
          <a:noFill/>
        </p:spPr>
        <p:txBody>
          <a:bodyPr wrap="square" rtlCol="0">
            <a:spAutoFit/>
          </a:bodyPr>
          <a:lstStyle/>
          <a:p>
            <a:pPr algn="ctr"/>
            <a:r>
              <a:rPr lang="en-US" sz="2400" b="1" dirty="0" smtClean="0">
                <a:solidFill>
                  <a:srgbClr val="FF9A00"/>
                </a:solidFill>
              </a:rPr>
              <a:t>Keyboard</a:t>
            </a:r>
            <a:endParaRPr lang="en-US" b="1" dirty="0">
              <a:solidFill>
                <a:srgbClr val="FF9A00"/>
              </a:solidFill>
            </a:endParaRPr>
          </a:p>
        </p:txBody>
      </p:sp>
      <p:sp>
        <p:nvSpPr>
          <p:cNvPr id="12" name="TextBox 11"/>
          <p:cNvSpPr txBox="1"/>
          <p:nvPr/>
        </p:nvSpPr>
        <p:spPr>
          <a:xfrm>
            <a:off x="3743325" y="3798242"/>
            <a:ext cx="1857375" cy="707886"/>
          </a:xfrm>
          <a:prstGeom prst="rect">
            <a:avLst/>
          </a:prstGeom>
          <a:noFill/>
        </p:spPr>
        <p:txBody>
          <a:bodyPr wrap="square" rtlCol="0">
            <a:spAutoFit/>
          </a:bodyPr>
          <a:lstStyle/>
          <a:p>
            <a:pPr algn="ctr"/>
            <a:r>
              <a:rPr lang="en-US" sz="2000" b="1" dirty="0" smtClean="0">
                <a:solidFill>
                  <a:srgbClr val="FF9A00"/>
                </a:solidFill>
              </a:rPr>
              <a:t>DE-</a:t>
            </a:r>
            <a:r>
              <a:rPr lang="he-IL" sz="2000" b="1" dirty="0" smtClean="0">
                <a:solidFill>
                  <a:srgbClr val="FF9A00"/>
                </a:solidFill>
              </a:rPr>
              <a:t>10</a:t>
            </a:r>
            <a:r>
              <a:rPr lang="en-US" sz="2000" b="1" dirty="0" smtClean="0">
                <a:solidFill>
                  <a:srgbClr val="FF9A00"/>
                </a:solidFill>
              </a:rPr>
              <a:t> </a:t>
            </a:r>
            <a:r>
              <a:rPr lang="en-US" sz="2000" b="1" dirty="0">
                <a:solidFill>
                  <a:srgbClr val="FF9A00"/>
                </a:solidFill>
              </a:rPr>
              <a:t>Standard Board</a:t>
            </a:r>
          </a:p>
        </p:txBody>
      </p:sp>
      <p:sp>
        <p:nvSpPr>
          <p:cNvPr id="13" name="TextBox 12"/>
          <p:cNvSpPr txBox="1"/>
          <p:nvPr/>
        </p:nvSpPr>
        <p:spPr>
          <a:xfrm>
            <a:off x="9001125" y="4133850"/>
            <a:ext cx="1876425" cy="400110"/>
          </a:xfrm>
          <a:prstGeom prst="rect">
            <a:avLst/>
          </a:prstGeom>
          <a:noFill/>
        </p:spPr>
        <p:txBody>
          <a:bodyPr wrap="square" rtlCol="0">
            <a:spAutoFit/>
          </a:bodyPr>
          <a:lstStyle/>
          <a:p>
            <a:pPr algn="ctr"/>
            <a:r>
              <a:rPr lang="en-US" sz="2000" b="1" dirty="0">
                <a:solidFill>
                  <a:srgbClr val="FF9A00"/>
                </a:solidFill>
              </a:rPr>
              <a:t>VGA Monitor</a:t>
            </a:r>
          </a:p>
        </p:txBody>
      </p:sp>
    </p:spTree>
    <p:extLst>
      <p:ext uri="{BB962C8B-B14F-4D97-AF65-F5344CB8AC3E}">
        <p14:creationId xmlns:p14="http://schemas.microsoft.com/office/powerpoint/2010/main" val="3137277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23837"/>
            <a:ext cx="10515600" cy="1325563"/>
          </a:xfrm>
        </p:spPr>
        <p:txBody>
          <a:bodyPr/>
          <a:lstStyle/>
          <a:p>
            <a:pPr algn="r"/>
            <a:r>
              <a:rPr lang="he-IL" dirty="0">
                <a:solidFill>
                  <a:srgbClr val="FF9A00"/>
                </a:solidFill>
              </a:rPr>
              <a:t>צילום מסכי המשחק</a:t>
            </a:r>
          </a:p>
        </p:txBody>
      </p:sp>
      <p:pic>
        <p:nvPicPr>
          <p:cNvPr id="6" name="תמונה 5"/>
          <p:cNvPicPr>
            <a:picLocks noChangeAspect="1"/>
          </p:cNvPicPr>
          <p:nvPr/>
        </p:nvPicPr>
        <p:blipFill>
          <a:blip r:embed="rId3"/>
          <a:stretch>
            <a:fillRect/>
          </a:stretch>
        </p:blipFill>
        <p:spPr>
          <a:xfrm>
            <a:off x="154423" y="1284861"/>
            <a:ext cx="5053304" cy="3794453"/>
          </a:xfrm>
          <a:prstGeom prst="rect">
            <a:avLst/>
          </a:prstGeom>
        </p:spPr>
      </p:pic>
      <p:pic>
        <p:nvPicPr>
          <p:cNvPr id="7" name="תמונה 6"/>
          <p:cNvPicPr>
            <a:picLocks noChangeAspect="1"/>
          </p:cNvPicPr>
          <p:nvPr/>
        </p:nvPicPr>
        <p:blipFill>
          <a:blip r:embed="rId4"/>
          <a:stretch>
            <a:fillRect/>
          </a:stretch>
        </p:blipFill>
        <p:spPr>
          <a:xfrm>
            <a:off x="6853646" y="1284861"/>
            <a:ext cx="5183931" cy="3889874"/>
          </a:xfrm>
          <a:prstGeom prst="rect">
            <a:avLst/>
          </a:prstGeom>
        </p:spPr>
      </p:pic>
    </p:spTree>
    <p:extLst>
      <p:ext uri="{BB962C8B-B14F-4D97-AF65-F5344CB8AC3E}">
        <p14:creationId xmlns:p14="http://schemas.microsoft.com/office/powerpoint/2010/main" val="3813128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23837"/>
            <a:ext cx="10515600" cy="1325563"/>
          </a:xfrm>
        </p:spPr>
        <p:txBody>
          <a:bodyPr/>
          <a:lstStyle/>
          <a:p>
            <a:pPr algn="r"/>
            <a:r>
              <a:rPr lang="he-IL" dirty="0">
                <a:solidFill>
                  <a:srgbClr val="FF9A00"/>
                </a:solidFill>
              </a:rPr>
              <a:t>צילום מסכי המשחק</a:t>
            </a:r>
          </a:p>
        </p:txBody>
      </p:sp>
      <p:pic>
        <p:nvPicPr>
          <p:cNvPr id="3" name="תמונה 2"/>
          <p:cNvPicPr>
            <a:picLocks noChangeAspect="1"/>
          </p:cNvPicPr>
          <p:nvPr/>
        </p:nvPicPr>
        <p:blipFill>
          <a:blip r:embed="rId3"/>
          <a:stretch>
            <a:fillRect/>
          </a:stretch>
        </p:blipFill>
        <p:spPr>
          <a:xfrm>
            <a:off x="250218" y="1067060"/>
            <a:ext cx="5201348" cy="3887194"/>
          </a:xfrm>
          <a:prstGeom prst="rect">
            <a:avLst/>
          </a:prstGeom>
        </p:spPr>
      </p:pic>
      <p:pic>
        <p:nvPicPr>
          <p:cNvPr id="4" name="תמונה 3"/>
          <p:cNvPicPr>
            <a:picLocks noChangeAspect="1"/>
          </p:cNvPicPr>
          <p:nvPr/>
        </p:nvPicPr>
        <p:blipFill>
          <a:blip r:embed="rId4"/>
          <a:stretch>
            <a:fillRect/>
          </a:stretch>
        </p:blipFill>
        <p:spPr>
          <a:xfrm>
            <a:off x="6958149" y="1471023"/>
            <a:ext cx="4983633" cy="3397379"/>
          </a:xfrm>
          <a:prstGeom prst="rect">
            <a:avLst/>
          </a:prstGeom>
        </p:spPr>
      </p:pic>
    </p:spTree>
    <p:extLst>
      <p:ext uri="{BB962C8B-B14F-4D97-AF65-F5344CB8AC3E}">
        <p14:creationId xmlns:p14="http://schemas.microsoft.com/office/powerpoint/2010/main" val="3928053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57250" y="311151"/>
            <a:ext cx="10515600" cy="755649"/>
          </a:xfrm>
        </p:spPr>
        <p:txBody>
          <a:bodyPr>
            <a:normAutofit fontScale="90000"/>
          </a:bodyPr>
          <a:lstStyle/>
          <a:p>
            <a:r>
              <a:rPr lang="he-IL" dirty="0" smtClean="0">
                <a:solidFill>
                  <a:srgbClr val="FF9A00"/>
                </a:solidFill>
              </a:rPr>
              <a:t>הוראות הפעלה</a:t>
            </a:r>
            <a:r>
              <a:rPr lang="he-IL" dirty="0">
                <a:solidFill>
                  <a:srgbClr val="FF9A00"/>
                </a:solidFill>
              </a:rPr>
              <a:t/>
            </a:r>
            <a:br>
              <a:rPr lang="he-IL" dirty="0">
                <a:solidFill>
                  <a:srgbClr val="FF9A00"/>
                </a:solidFill>
              </a:rPr>
            </a:br>
            <a:endParaRPr lang="en-US" dirty="0">
              <a:solidFill>
                <a:srgbClr val="FF9A00"/>
              </a:solidFill>
            </a:endParaRPr>
          </a:p>
        </p:txBody>
      </p:sp>
      <p:sp>
        <p:nvSpPr>
          <p:cNvPr id="3" name="מציין מיקום תוכן 2"/>
          <p:cNvSpPr>
            <a:spLocks noGrp="1"/>
          </p:cNvSpPr>
          <p:nvPr>
            <p:ph idx="1"/>
          </p:nvPr>
        </p:nvSpPr>
        <p:spPr>
          <a:xfrm>
            <a:off x="1257300" y="1066800"/>
            <a:ext cx="10515600" cy="4351338"/>
          </a:xfrm>
          <a:solidFill>
            <a:schemeClr val="tx1"/>
          </a:solidFill>
        </p:spPr>
        <p:txBody>
          <a:bodyPr>
            <a:normAutofit/>
          </a:bodyPr>
          <a:lstStyle/>
          <a:p>
            <a:r>
              <a:rPr lang="he-IL" sz="2000" dirty="0" smtClean="0">
                <a:solidFill>
                  <a:srgbClr val="FF9A00"/>
                </a:solidFill>
              </a:rPr>
              <a:t>בהתחלה יופיע על המסך 6 מוטות, שלושה לכל שחקן, וניתן יהיה לבחור החלפה בין שני מצבי המשחק על ידי הדלקת </a:t>
            </a:r>
            <a:r>
              <a:rPr lang="en-US" sz="2000" dirty="0" smtClean="0">
                <a:solidFill>
                  <a:srgbClr val="FF9A00"/>
                </a:solidFill>
              </a:rPr>
              <a:t>SW[0]</a:t>
            </a:r>
            <a:r>
              <a:rPr lang="he-IL" sz="2000" dirty="0" smtClean="0">
                <a:solidFill>
                  <a:srgbClr val="FF9A00"/>
                </a:solidFill>
              </a:rPr>
              <a:t> ברכיב. </a:t>
            </a:r>
          </a:p>
          <a:p>
            <a:pPr marL="0" indent="0">
              <a:buNone/>
            </a:pPr>
            <a:r>
              <a:rPr lang="he-IL" sz="2000" dirty="0" smtClean="0">
                <a:solidFill>
                  <a:srgbClr val="FF9A00"/>
                </a:solidFill>
              </a:rPr>
              <a:t>במצב  קל (</a:t>
            </a:r>
            <a:r>
              <a:rPr lang="en-US" sz="2000" dirty="0" smtClean="0">
                <a:solidFill>
                  <a:srgbClr val="FF9A00"/>
                </a:solidFill>
              </a:rPr>
              <a:t>EASY</a:t>
            </a:r>
            <a:r>
              <a:rPr lang="he-IL" sz="2000" dirty="0" smtClean="0">
                <a:solidFill>
                  <a:srgbClr val="FF9A00"/>
                </a:solidFill>
              </a:rPr>
              <a:t>) נוכל לשלוט בכל השחקנים יחד לעומת זאת במצב קשה (</a:t>
            </a:r>
            <a:r>
              <a:rPr lang="en-US" sz="2000" dirty="0" smtClean="0">
                <a:solidFill>
                  <a:srgbClr val="FF9A00"/>
                </a:solidFill>
              </a:rPr>
              <a:t>HARD</a:t>
            </a:r>
            <a:r>
              <a:rPr lang="he-IL" sz="2000" dirty="0" smtClean="0">
                <a:solidFill>
                  <a:srgbClr val="FF9A00"/>
                </a:solidFill>
              </a:rPr>
              <a:t>) לא נוכל לשלוט בכל     השחקנים יחד ונדרש לבחור איזה מוט נרצה לשלוט.</a:t>
            </a:r>
          </a:p>
          <a:p>
            <a:r>
              <a:rPr lang="he-IL" sz="2000" dirty="0" smtClean="0">
                <a:solidFill>
                  <a:srgbClr val="FF9A00"/>
                </a:solidFill>
              </a:rPr>
              <a:t>בחירת המוט תתבצע באופן הבא ,לחיצה על מקש 1 יבחר את המוט השמאלי, מקש 2 יבחר את האמצעי ומקש 3 יבחר את הימני (השוער).</a:t>
            </a:r>
          </a:p>
          <a:p>
            <a:r>
              <a:rPr lang="he-IL" sz="2000" dirty="0" smtClean="0">
                <a:solidFill>
                  <a:srgbClr val="FF9A00"/>
                </a:solidFill>
              </a:rPr>
              <a:t>לחיצה על מקש 8 יזיז את השחקנים למעלה ומקש 5 יזיז אותם למטה.</a:t>
            </a:r>
          </a:p>
          <a:p>
            <a:r>
              <a:rPr lang="he-IL" sz="2000" dirty="0">
                <a:solidFill>
                  <a:srgbClr val="FF9A00"/>
                </a:solidFill>
              </a:rPr>
              <a:t>לחיצה על</a:t>
            </a:r>
            <a:r>
              <a:rPr lang="en-US" sz="2000" dirty="0">
                <a:solidFill>
                  <a:srgbClr val="FF9A00"/>
                </a:solidFill>
              </a:rPr>
              <a:t> ENTER  </a:t>
            </a:r>
            <a:r>
              <a:rPr lang="he-IL" sz="2000" dirty="0">
                <a:solidFill>
                  <a:srgbClr val="FF9A00"/>
                </a:solidFill>
              </a:rPr>
              <a:t>מניחה את הכדור </a:t>
            </a:r>
            <a:r>
              <a:rPr lang="he-IL" sz="2000" dirty="0" smtClean="0">
                <a:solidFill>
                  <a:srgbClr val="FF9A00"/>
                </a:solidFill>
              </a:rPr>
              <a:t>רנדומלית ליד אחד השחקנים.</a:t>
            </a:r>
          </a:p>
          <a:p>
            <a:endParaRPr lang="he-IL" sz="2000" dirty="0" smtClean="0">
              <a:solidFill>
                <a:srgbClr val="FF9A00"/>
              </a:solidFill>
            </a:endParaRPr>
          </a:p>
          <a:p>
            <a:r>
              <a:rPr lang="he-IL" sz="2000" dirty="0" smtClean="0">
                <a:solidFill>
                  <a:srgbClr val="FF9A00"/>
                </a:solidFill>
              </a:rPr>
              <a:t>המטרה במשחק היא להכניס </a:t>
            </a:r>
            <a:r>
              <a:rPr lang="he-IL" sz="2000" dirty="0">
                <a:solidFill>
                  <a:srgbClr val="FF9A00"/>
                </a:solidFill>
              </a:rPr>
              <a:t>את הכדור לשער היריב ולמנוע ממנו להיכנס לשער </a:t>
            </a:r>
            <a:r>
              <a:rPr lang="he-IL" sz="2000" dirty="0" smtClean="0">
                <a:solidFill>
                  <a:srgbClr val="FF9A00"/>
                </a:solidFill>
              </a:rPr>
              <a:t>שלנו.</a:t>
            </a:r>
          </a:p>
          <a:p>
            <a:r>
              <a:rPr lang="he-IL" sz="2000" dirty="0" smtClean="0">
                <a:solidFill>
                  <a:srgbClr val="FF9A00"/>
                </a:solidFill>
              </a:rPr>
              <a:t>סוף המשחק , יתבצע לאחר הבקעת שבעה גולים.</a:t>
            </a:r>
          </a:p>
          <a:p>
            <a:endParaRPr lang="en-US" sz="1800" dirty="0">
              <a:solidFill>
                <a:srgbClr val="FF9A00"/>
              </a:solidFill>
            </a:endParaRPr>
          </a:p>
        </p:txBody>
      </p:sp>
    </p:spTree>
    <p:extLst>
      <p:ext uri="{BB962C8B-B14F-4D97-AF65-F5344CB8AC3E}">
        <p14:creationId xmlns:p14="http://schemas.microsoft.com/office/powerpoint/2010/main" val="3558538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1411179" y="73762"/>
            <a:ext cx="10515600" cy="1325563"/>
          </a:xfrm>
        </p:spPr>
        <p:txBody>
          <a:bodyPr/>
          <a:lstStyle/>
          <a:p>
            <a:r>
              <a:rPr lang="en-US" dirty="0" smtClean="0"/>
              <a:t>T</a:t>
            </a:r>
            <a:r>
              <a:rPr lang="he-IL" dirty="0" smtClean="0">
                <a:solidFill>
                  <a:srgbClr val="FF9A00"/>
                </a:solidFill>
              </a:rPr>
              <a:t>איך משחקים ?</a:t>
            </a:r>
            <a:endParaRPr lang="en-US" dirty="0">
              <a:solidFill>
                <a:srgbClr val="FF9A00"/>
              </a:solidFill>
            </a:endParaRPr>
          </a:p>
        </p:txBody>
      </p:sp>
      <p:pic>
        <p:nvPicPr>
          <p:cNvPr id="4" name="מציין מיקום תוכן 3"/>
          <p:cNvPicPr>
            <a:picLocks noGrp="1" noChangeAspect="1"/>
          </p:cNvPicPr>
          <p:nvPr>
            <p:ph idx="1"/>
          </p:nvPr>
        </p:nvPicPr>
        <p:blipFill>
          <a:blip r:embed="rId3"/>
          <a:stretch>
            <a:fillRect/>
          </a:stretch>
        </p:blipFill>
        <p:spPr>
          <a:xfrm>
            <a:off x="2798446" y="1379481"/>
            <a:ext cx="4672816" cy="4199731"/>
          </a:xfrm>
          <a:prstGeom prst="rect">
            <a:avLst/>
          </a:prstGeom>
        </p:spPr>
      </p:pic>
      <p:sp>
        <p:nvSpPr>
          <p:cNvPr id="7" name="הסבר מלבני מעוגל 6"/>
          <p:cNvSpPr/>
          <p:nvPr/>
        </p:nvSpPr>
        <p:spPr>
          <a:xfrm>
            <a:off x="7719961" y="1728631"/>
            <a:ext cx="1374318" cy="1226715"/>
          </a:xfrm>
          <a:prstGeom prst="wedgeRoundRectCallout">
            <a:avLst>
              <a:gd name="adj1" fmla="val -275614"/>
              <a:gd name="adj2" fmla="val 79120"/>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GO UP</a:t>
            </a:r>
            <a:endParaRPr lang="en-US" b="1" dirty="0">
              <a:solidFill>
                <a:srgbClr val="FF9A00"/>
              </a:solidFill>
            </a:endParaRPr>
          </a:p>
        </p:txBody>
      </p:sp>
      <p:sp>
        <p:nvSpPr>
          <p:cNvPr id="9" name="הסבר מלבני מעוגל 8"/>
          <p:cNvSpPr/>
          <p:nvPr/>
        </p:nvSpPr>
        <p:spPr>
          <a:xfrm flipH="1">
            <a:off x="940161" y="767102"/>
            <a:ext cx="1181101" cy="837406"/>
          </a:xfrm>
          <a:prstGeom prst="wedgeRoundRectCallout">
            <a:avLst>
              <a:gd name="adj1" fmla="val -257298"/>
              <a:gd name="adj2" fmla="val 312475"/>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GO DOWN</a:t>
            </a:r>
            <a:endParaRPr lang="en-US" b="1" dirty="0">
              <a:solidFill>
                <a:srgbClr val="FF9A00"/>
              </a:solidFill>
            </a:endParaRPr>
          </a:p>
        </p:txBody>
      </p:sp>
      <p:sp>
        <p:nvSpPr>
          <p:cNvPr id="11" name="הסבר מלבני מעוגל 10"/>
          <p:cNvSpPr/>
          <p:nvPr/>
        </p:nvSpPr>
        <p:spPr>
          <a:xfrm>
            <a:off x="615840" y="1950790"/>
            <a:ext cx="1466850" cy="1181100"/>
          </a:xfrm>
          <a:prstGeom prst="wedgeRoundRectCallout">
            <a:avLst>
              <a:gd name="adj1" fmla="val 167850"/>
              <a:gd name="adj2" fmla="val 105251"/>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Kick LEFT</a:t>
            </a:r>
            <a:endParaRPr lang="en-US" b="1" dirty="0">
              <a:solidFill>
                <a:srgbClr val="FF9A00"/>
              </a:solidFill>
            </a:endParaRPr>
          </a:p>
        </p:txBody>
      </p:sp>
      <p:sp>
        <p:nvSpPr>
          <p:cNvPr id="12" name="הסבר מלבני מעוגל 11"/>
          <p:cNvSpPr/>
          <p:nvPr/>
        </p:nvSpPr>
        <p:spPr>
          <a:xfrm>
            <a:off x="9591677" y="2766333"/>
            <a:ext cx="1466850" cy="1181100"/>
          </a:xfrm>
          <a:prstGeom prst="wedgeRoundRectCallout">
            <a:avLst>
              <a:gd name="adj1" fmla="val -336695"/>
              <a:gd name="adj2" fmla="val 31863"/>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Kick RIGHT</a:t>
            </a:r>
            <a:endParaRPr lang="en-US" b="1" dirty="0">
              <a:solidFill>
                <a:srgbClr val="FF9A00"/>
              </a:solidFill>
            </a:endParaRPr>
          </a:p>
        </p:txBody>
      </p:sp>
      <p:sp>
        <p:nvSpPr>
          <p:cNvPr id="13" name="הסבר מלבני מעוגל 12"/>
          <p:cNvSpPr/>
          <p:nvPr/>
        </p:nvSpPr>
        <p:spPr>
          <a:xfrm>
            <a:off x="615840" y="3251746"/>
            <a:ext cx="1466850" cy="1181100"/>
          </a:xfrm>
          <a:prstGeom prst="wedgeRoundRectCallout">
            <a:avLst>
              <a:gd name="adj1" fmla="val 162006"/>
              <a:gd name="adj2" fmla="val 45573"/>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Choose Stick 1</a:t>
            </a:r>
            <a:endParaRPr lang="en-US" b="1" dirty="0">
              <a:solidFill>
                <a:srgbClr val="FF9A00"/>
              </a:solidFill>
            </a:endParaRPr>
          </a:p>
        </p:txBody>
      </p:sp>
      <p:sp>
        <p:nvSpPr>
          <p:cNvPr id="14" name="הסבר מלבני מעוגל 13"/>
          <p:cNvSpPr/>
          <p:nvPr/>
        </p:nvSpPr>
        <p:spPr>
          <a:xfrm>
            <a:off x="414951" y="5268218"/>
            <a:ext cx="2231523" cy="862468"/>
          </a:xfrm>
          <a:prstGeom prst="wedgeRoundRectCallout">
            <a:avLst>
              <a:gd name="adj1" fmla="val 143705"/>
              <a:gd name="adj2" fmla="val -167361"/>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Choose Stick 2</a:t>
            </a:r>
            <a:endParaRPr lang="en-US" b="1" dirty="0">
              <a:solidFill>
                <a:srgbClr val="FF9A00"/>
              </a:solidFill>
            </a:endParaRPr>
          </a:p>
        </p:txBody>
      </p:sp>
      <p:sp>
        <p:nvSpPr>
          <p:cNvPr id="15" name="הסבר מלבני מעוגל 14"/>
          <p:cNvSpPr/>
          <p:nvPr/>
        </p:nvSpPr>
        <p:spPr>
          <a:xfrm>
            <a:off x="8101014" y="3947433"/>
            <a:ext cx="1466850" cy="1181100"/>
          </a:xfrm>
          <a:prstGeom prst="wedgeRoundRectCallout">
            <a:avLst>
              <a:gd name="adj1" fmla="val -233449"/>
              <a:gd name="adj2" fmla="val -18943"/>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Choose Goalkeeper</a:t>
            </a:r>
            <a:endParaRPr lang="en-US" b="1" dirty="0">
              <a:solidFill>
                <a:srgbClr val="FF9A00"/>
              </a:solidFill>
            </a:endParaRPr>
          </a:p>
        </p:txBody>
      </p:sp>
      <p:sp>
        <p:nvSpPr>
          <p:cNvPr id="16" name="הסבר מלבני מעוגל 15"/>
          <p:cNvSpPr/>
          <p:nvPr/>
        </p:nvSpPr>
        <p:spPr>
          <a:xfrm>
            <a:off x="9684209" y="5268218"/>
            <a:ext cx="1374318" cy="1226715"/>
          </a:xfrm>
          <a:prstGeom prst="wedgeRoundRectCallout">
            <a:avLst>
              <a:gd name="adj1" fmla="val -310267"/>
              <a:gd name="adj2" fmla="val -81609"/>
              <a:gd name="adj3" fmla="val 16667"/>
            </a:avLst>
          </a:prstGeom>
          <a:solidFill>
            <a:srgbClr val="D1265A"/>
          </a:solidFill>
          <a:ln>
            <a:solidFill>
              <a:srgbClr val="D12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9A00"/>
                </a:solidFill>
              </a:rPr>
              <a:t>Place ball near player</a:t>
            </a:r>
            <a:endParaRPr lang="en-US" b="1" dirty="0">
              <a:solidFill>
                <a:srgbClr val="FF9A00"/>
              </a:solidFill>
            </a:endParaRPr>
          </a:p>
        </p:txBody>
      </p:sp>
    </p:spTree>
    <p:extLst>
      <p:ext uri="{BB962C8B-B14F-4D97-AF65-F5344CB8AC3E}">
        <p14:creationId xmlns:p14="http://schemas.microsoft.com/office/powerpoint/2010/main" val="521162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מציין מיקום תוכן 3"/>
          <p:cNvPicPr>
            <a:picLocks noGrp="1" noChangeAspect="1"/>
          </p:cNvPicPr>
          <p:nvPr>
            <p:ph idx="1"/>
          </p:nvPr>
        </p:nvPicPr>
        <p:blipFill>
          <a:blip r:embed="rId3"/>
          <a:stretch>
            <a:fillRect/>
          </a:stretch>
        </p:blipFill>
        <p:spPr>
          <a:xfrm>
            <a:off x="2047506" y="1616074"/>
            <a:ext cx="7782294" cy="4909989"/>
          </a:xfrm>
          <a:prstGeom prst="rect">
            <a:avLst/>
          </a:prstGeom>
        </p:spPr>
      </p:pic>
      <p:sp>
        <p:nvSpPr>
          <p:cNvPr id="5" name="כותרת 4"/>
          <p:cNvSpPr>
            <a:spLocks noGrp="1"/>
          </p:cNvSpPr>
          <p:nvPr>
            <p:ph type="title"/>
          </p:nvPr>
        </p:nvSpPr>
        <p:spPr>
          <a:xfrm>
            <a:off x="838200" y="365125"/>
            <a:ext cx="10515600" cy="1120775"/>
          </a:xfrm>
        </p:spPr>
        <p:txBody>
          <a:bodyPr>
            <a:normAutofit fontScale="90000"/>
          </a:bodyPr>
          <a:lstStyle/>
          <a:p>
            <a:r>
              <a:rPr lang="en-US" dirty="0" smtClean="0">
                <a:solidFill>
                  <a:srgbClr val="FF9A00"/>
                </a:solidFill>
              </a:rPr>
              <a:t/>
            </a:r>
            <a:br>
              <a:rPr lang="en-US" dirty="0" smtClean="0">
                <a:solidFill>
                  <a:srgbClr val="FF9A00"/>
                </a:solidFill>
              </a:rPr>
            </a:br>
            <a:r>
              <a:rPr lang="en-US" dirty="0">
                <a:solidFill>
                  <a:srgbClr val="FF9A00"/>
                </a:solidFill>
              </a:rPr>
              <a:t/>
            </a:r>
            <a:br>
              <a:rPr lang="en-US" dirty="0">
                <a:solidFill>
                  <a:srgbClr val="FF9A00"/>
                </a:solidFill>
              </a:rPr>
            </a:br>
            <a:r>
              <a:rPr lang="he-IL" dirty="0" smtClean="0">
                <a:solidFill>
                  <a:srgbClr val="FF9A00"/>
                </a:solidFill>
              </a:rPr>
              <a:t>סכמת </a:t>
            </a:r>
            <a:r>
              <a:rPr lang="he-IL" dirty="0">
                <a:solidFill>
                  <a:srgbClr val="FF9A00"/>
                </a:solidFill>
              </a:rPr>
              <a:t>מלבנים</a:t>
            </a:r>
            <a:r>
              <a:rPr lang="he-IL" dirty="0"/>
              <a:t/>
            </a:r>
            <a:br>
              <a:rPr lang="he-IL" dirty="0"/>
            </a:br>
            <a:r>
              <a:rPr lang="he-IL" dirty="0"/>
              <a:t/>
            </a:r>
            <a:br>
              <a:rPr lang="he-IL" dirty="0"/>
            </a:br>
            <a:endParaRPr lang="en-US" dirty="0"/>
          </a:p>
        </p:txBody>
      </p:sp>
    </p:spTree>
    <p:extLst>
      <p:ext uri="{BB962C8B-B14F-4D97-AF65-F5344CB8AC3E}">
        <p14:creationId xmlns:p14="http://schemas.microsoft.com/office/powerpoint/2010/main" val="733085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3943</TotalTime>
  <Words>647</Words>
  <Application>Microsoft Office PowerPoint</Application>
  <PresentationFormat>מסך רחב</PresentationFormat>
  <Paragraphs>97</Paragraphs>
  <Slides>22</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22</vt:i4>
      </vt:variant>
    </vt:vector>
  </HeadingPairs>
  <TitlesOfParts>
    <vt:vector size="27" baseType="lpstr">
      <vt:lpstr>Arial</vt:lpstr>
      <vt:lpstr>Calibri</vt:lpstr>
      <vt:lpstr>Calibri Light</vt:lpstr>
      <vt:lpstr>Times New Roman</vt:lpstr>
      <vt:lpstr>ערכת נושא Office</vt:lpstr>
      <vt:lpstr>פרויקט במעבדה בהנדסת חשמל 1א'</vt:lpstr>
      <vt:lpstr>אפיון הפרויקט:</vt:lpstr>
      <vt:lpstr>אפיון הפרויקט:</vt:lpstr>
      <vt:lpstr>ארכיטקטורה וחיבורים:</vt:lpstr>
      <vt:lpstr>צילום מסכי המשחק</vt:lpstr>
      <vt:lpstr>צילום מסכי המשחק</vt:lpstr>
      <vt:lpstr>הוראות הפעלה </vt:lpstr>
      <vt:lpstr>Tאיך משחקים ?</vt:lpstr>
      <vt:lpstr>  סכמת מלבנים  </vt:lpstr>
      <vt:lpstr>סכמת מלבנים יותר מפורטת </vt:lpstr>
      <vt:lpstr>שרטוט הירארכיה עליונה  </vt:lpstr>
      <vt:lpstr>מצגת של PowerPoint‏</vt:lpstr>
      <vt:lpstr>מצגת של PowerPoint‏</vt:lpstr>
      <vt:lpstr>מצגת של PowerPoint‏</vt:lpstr>
      <vt:lpstr>מצגת של PowerPoint‏</vt:lpstr>
      <vt:lpstr>מצגת של PowerPoint‏</vt:lpstr>
      <vt:lpstr> תיאור מודול ראשון  - Player movement and position </vt:lpstr>
      <vt:lpstr>תיאור מכונת המצבים או האלגוריתם  </vt:lpstr>
      <vt:lpstr>תיאור מודול שני - Enemy Team   </vt:lpstr>
      <vt:lpstr>תיאור מכונת המצבים או האלגוריתם  </vt:lpstr>
      <vt:lpstr> שימוש מעניין ב SIGNAL TAP </vt:lpstr>
      <vt:lpstr>סיכום ומסקנות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במעבדה בהנדסת חשמל 1א'</dc:title>
  <dc:creator>Yanal Gawanma</dc:creator>
  <cp:lastModifiedBy>Yanal Gawanma</cp:lastModifiedBy>
  <cp:revision>39</cp:revision>
  <dcterms:created xsi:type="dcterms:W3CDTF">2022-12-31T17:10:07Z</dcterms:created>
  <dcterms:modified xsi:type="dcterms:W3CDTF">2024-02-23T17:01:57Z</dcterms:modified>
</cp:coreProperties>
</file>